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86" r:id="rId2"/>
    <p:sldId id="257" r:id="rId3"/>
    <p:sldId id="258" r:id="rId4"/>
    <p:sldId id="364" r:id="rId5"/>
    <p:sldId id="301" r:id="rId6"/>
    <p:sldId id="366" r:id="rId7"/>
    <p:sldId id="365" r:id="rId8"/>
    <p:sldId id="367" r:id="rId9"/>
    <p:sldId id="368" r:id="rId10"/>
    <p:sldId id="284" r:id="rId11"/>
    <p:sldId id="369" r:id="rId12"/>
    <p:sldId id="370" r:id="rId13"/>
    <p:sldId id="371" r:id="rId14"/>
    <p:sldId id="372" r:id="rId15"/>
    <p:sldId id="375" r:id="rId16"/>
    <p:sldId id="374" r:id="rId17"/>
    <p:sldId id="373" r:id="rId18"/>
    <p:sldId id="333" r:id="rId19"/>
    <p:sldId id="334" r:id="rId20"/>
    <p:sldId id="335" r:id="rId21"/>
    <p:sldId id="376" r:id="rId22"/>
    <p:sldId id="378" r:id="rId23"/>
    <p:sldId id="377" r:id="rId24"/>
    <p:sldId id="381" r:id="rId25"/>
    <p:sldId id="380" r:id="rId26"/>
    <p:sldId id="379" r:id="rId27"/>
    <p:sldId id="382" r:id="rId28"/>
    <p:sldId id="278" r:id="rId29"/>
    <p:sldId id="345" r:id="rId30"/>
    <p:sldId id="346" r:id="rId31"/>
    <p:sldId id="259" r:id="rId32"/>
    <p:sldId id="347" r:id="rId33"/>
    <p:sldId id="383" r:id="rId34"/>
    <p:sldId id="384" r:id="rId35"/>
    <p:sldId id="349" r:id="rId36"/>
    <p:sldId id="274" r:id="rId37"/>
    <p:sldId id="271" r:id="rId38"/>
    <p:sldId id="385" r:id="rId39"/>
    <p:sldId id="351" r:id="rId40"/>
    <p:sldId id="352" r:id="rId41"/>
    <p:sldId id="353" r:id="rId42"/>
    <p:sldId id="386" r:id="rId43"/>
    <p:sldId id="355" r:id="rId44"/>
    <p:sldId id="356" r:id="rId45"/>
    <p:sldId id="357" r:id="rId46"/>
    <p:sldId id="387" r:id="rId47"/>
    <p:sldId id="300" r:id="rId48"/>
    <p:sldId id="389" r:id="rId49"/>
    <p:sldId id="388" r:id="rId50"/>
    <p:sldId id="266" r:id="rId51"/>
    <p:sldId id="361" r:id="rId52"/>
    <p:sldId id="268" r:id="rId53"/>
    <p:sldId id="390" r:id="rId54"/>
    <p:sldId id="393" r:id="rId55"/>
    <p:sldId id="392" r:id="rId56"/>
    <p:sldId id="391" r:id="rId57"/>
    <p:sldId id="394" r:id="rId58"/>
    <p:sldId id="275" r:id="rId59"/>
    <p:sldId id="287" r:id="rId60"/>
  </p:sldIdLst>
  <p:sldSz cx="12192000" cy="6858000"/>
  <p:notesSz cx="6858000" cy="9144000"/>
  <p:embeddedFontLst>
    <p:embeddedFont>
      <p:font typeface="等线" panose="02010600030101010101" pitchFamily="2" charset="-122"/>
      <p:regular r:id="rId62"/>
      <p:bold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iGBa3eEWCxWu3D9U/cJQ+yTdiJ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n Pettit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11CAED-E986-4946-B86E-88CA853B45F0}">
  <a:tblStyle styleId="{D211CAED-E986-4946-B86E-88CA853B45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E038A0-2776-4924-BCF6-CA2B5CE84D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21" autoAdjust="0"/>
  </p:normalViewPr>
  <p:slideViewPr>
    <p:cSldViewPr snapToGrid="0">
      <p:cViewPr varScale="1">
        <p:scale>
          <a:sx n="108" d="100"/>
          <a:sy n="108" d="100"/>
        </p:scale>
        <p:origin x="1358" y="21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84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/>
      <dgm:t>
        <a:bodyPr/>
        <a:lstStyle/>
        <a:p>
          <a:r>
            <a:rPr lang="en-IE" sz="2000" b="0" dirty="0"/>
            <a:t>Sensory evidence</a:t>
          </a:r>
          <a:r>
            <a:rPr lang="en-IE" sz="2000" b="1" dirty="0"/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/>
      <dgm:t>
        <a:bodyPr/>
        <a:lstStyle/>
        <a:p>
          <a:endParaRPr lang="en-IE"/>
        </a:p>
      </dgm:t>
    </dgm:pt>
    <dgm:pt modelId="{9D6A23A9-873A-47C8-B115-81629CF9DB79}">
      <dgm:prSet phldrT="[Text]" custT="1"/>
      <dgm:spPr/>
      <dgm:t>
        <a:bodyPr/>
        <a:lstStyle/>
        <a:p>
          <a:r>
            <a:rPr lang="en-IE" sz="2000" b="0"/>
            <a:t>Motor preparation</a:t>
          </a:r>
          <a:endParaRPr lang="en-IE" sz="2000" b="0" dirty="0"/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/>
      <dgm:t>
        <a:bodyPr/>
        <a:lstStyle/>
        <a:p>
          <a:endParaRPr lang="en-IE"/>
        </a:p>
      </dgm:t>
    </dgm:pt>
    <dgm:pt modelId="{FE25A8EA-A20C-48FF-953E-91A213727AF0}">
      <dgm:prSet phldrT="[Text]" custT="1"/>
      <dgm:spPr/>
      <dgm:t>
        <a:bodyPr/>
        <a:lstStyle/>
        <a:p>
          <a:r>
            <a:rPr lang="en-IE" sz="2000" b="0"/>
            <a:t>Accumulation</a:t>
          </a:r>
          <a:endParaRPr lang="en-IE" sz="2000" b="0" dirty="0"/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/>
      <dgm:t>
        <a:bodyPr/>
        <a:lstStyle/>
        <a:p>
          <a:endParaRPr lang="en-IE"/>
        </a:p>
      </dgm:t>
    </dgm:pt>
    <dgm:pt modelId="{DE278482-843E-4CC9-BAF0-A5F7196DB98D}">
      <dgm:prSet phldrT="[Text]" custT="1"/>
      <dgm:spPr/>
      <dgm:t>
        <a:bodyPr/>
        <a:lstStyle/>
        <a:p>
          <a:r>
            <a:rPr lang="en-IE" sz="2000" b="0" dirty="0"/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/>
      <dgm:t>
        <a:bodyPr/>
        <a:lstStyle/>
        <a:p>
          <a:r>
            <a:rPr lang="en-IE" sz="2000" b="0" dirty="0"/>
            <a:t>Sensory evidence</a:t>
          </a:r>
          <a:r>
            <a:rPr lang="en-IE" sz="2000" b="1" dirty="0"/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/>
      <dgm:t>
        <a:bodyPr/>
        <a:lstStyle/>
        <a:p>
          <a:endParaRPr lang="en-IE"/>
        </a:p>
      </dgm:t>
    </dgm:pt>
    <dgm:pt modelId="{9D6A23A9-873A-47C8-B115-81629CF9DB79}">
      <dgm:prSet phldrT="[Text]" custT="1"/>
      <dgm:spPr/>
      <dgm:t>
        <a:bodyPr/>
        <a:lstStyle/>
        <a:p>
          <a:r>
            <a:rPr lang="en-IE" sz="2000" b="0"/>
            <a:t>Motor preparation</a:t>
          </a:r>
          <a:endParaRPr lang="en-IE" sz="2000" b="0" dirty="0"/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/>
      <dgm:t>
        <a:bodyPr/>
        <a:lstStyle/>
        <a:p>
          <a:endParaRPr lang="en-IE"/>
        </a:p>
      </dgm:t>
    </dgm:pt>
    <dgm:pt modelId="{FE25A8EA-A20C-48FF-953E-91A213727AF0}">
      <dgm:prSet phldrT="[Text]" custT="1"/>
      <dgm:spPr/>
      <dgm:t>
        <a:bodyPr/>
        <a:lstStyle/>
        <a:p>
          <a:r>
            <a:rPr lang="en-IE" sz="2000" b="0"/>
            <a:t>Accumulation</a:t>
          </a:r>
          <a:endParaRPr lang="en-IE" sz="2000" b="0" dirty="0"/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/>
      <dgm:t>
        <a:bodyPr/>
        <a:lstStyle/>
        <a:p>
          <a:endParaRPr lang="en-IE"/>
        </a:p>
      </dgm:t>
    </dgm:pt>
    <dgm:pt modelId="{DE278482-843E-4CC9-BAF0-A5F7196DB98D}">
      <dgm:prSet phldrT="[Text]" custT="1"/>
      <dgm:spPr/>
      <dgm:t>
        <a:bodyPr/>
        <a:lstStyle/>
        <a:p>
          <a:r>
            <a:rPr lang="en-IE" sz="2000" b="0" dirty="0"/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2556" y="3495"/>
          <a:ext cx="2248074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Sensory evidence</a:t>
          </a:r>
          <a:r>
            <a:rPr lang="en-IE" sz="2000" b="1" kern="1200" dirty="0"/>
            <a:t> </a:t>
          </a:r>
        </a:p>
      </dsp:txBody>
      <dsp:txXfrm>
        <a:off x="31588" y="22527"/>
        <a:ext cx="2210010" cy="611722"/>
      </dsp:txXfrm>
    </dsp:sp>
    <dsp:sp modelId="{7D79C4E1-FAB6-48D3-9077-9088603111D7}">
      <dsp:nvSpPr>
        <dsp:cNvPr id="0" name=""/>
        <dsp:cNvSpPr/>
      </dsp:nvSpPr>
      <dsp:spPr>
        <a:xfrm rot="5400000">
          <a:off x="1014758" y="66952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693892"/>
        <a:ext cx="175441" cy="170568"/>
      </dsp:txXfrm>
    </dsp:sp>
    <dsp:sp modelId="{79C6F10D-DEE3-4241-8220-BAC97200135D}">
      <dsp:nvSpPr>
        <dsp:cNvPr id="0" name=""/>
        <dsp:cNvSpPr/>
      </dsp:nvSpPr>
      <dsp:spPr>
        <a:xfrm>
          <a:off x="0" y="978174"/>
          <a:ext cx="2273187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Accumulation</a:t>
          </a:r>
          <a:endParaRPr lang="en-IE" sz="2000" b="0" kern="1200" dirty="0"/>
        </a:p>
      </dsp:txBody>
      <dsp:txXfrm>
        <a:off x="19032" y="997206"/>
        <a:ext cx="2235123" cy="611722"/>
      </dsp:txXfrm>
    </dsp:sp>
    <dsp:sp modelId="{DC563425-34E7-4259-9195-FFABA191A011}">
      <dsp:nvSpPr>
        <dsp:cNvPr id="0" name=""/>
        <dsp:cNvSpPr/>
      </dsp:nvSpPr>
      <dsp:spPr>
        <a:xfrm rot="5400000">
          <a:off x="1014758" y="164420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1668572"/>
        <a:ext cx="175441" cy="170568"/>
      </dsp:txXfrm>
    </dsp:sp>
    <dsp:sp modelId="{0B6FBF86-A6AA-45FD-8B9F-64DA3CFBDBEB}">
      <dsp:nvSpPr>
        <dsp:cNvPr id="0" name=""/>
        <dsp:cNvSpPr/>
      </dsp:nvSpPr>
      <dsp:spPr>
        <a:xfrm>
          <a:off x="35973" y="1952853"/>
          <a:ext cx="2201239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Motor preparation</a:t>
          </a:r>
          <a:endParaRPr lang="en-IE" sz="2000" b="0" kern="1200" dirty="0"/>
        </a:p>
      </dsp:txBody>
      <dsp:txXfrm>
        <a:off x="55005" y="1971885"/>
        <a:ext cx="2163175" cy="611722"/>
      </dsp:txXfrm>
    </dsp:sp>
    <dsp:sp modelId="{6AE5C133-8A83-4304-9893-9D82F60E0326}">
      <dsp:nvSpPr>
        <dsp:cNvPr id="0" name=""/>
        <dsp:cNvSpPr/>
      </dsp:nvSpPr>
      <dsp:spPr>
        <a:xfrm rot="5400000">
          <a:off x="1014758" y="2618884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2643251"/>
        <a:ext cx="175441" cy="170568"/>
      </dsp:txXfrm>
    </dsp:sp>
    <dsp:sp modelId="{6EEA1CA3-2D55-463C-A19E-ABF211BA6257}">
      <dsp:nvSpPr>
        <dsp:cNvPr id="0" name=""/>
        <dsp:cNvSpPr/>
      </dsp:nvSpPr>
      <dsp:spPr>
        <a:xfrm>
          <a:off x="39569" y="2927532"/>
          <a:ext cx="2194048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Motor execution</a:t>
          </a:r>
        </a:p>
      </dsp:txBody>
      <dsp:txXfrm>
        <a:off x="58601" y="2946564"/>
        <a:ext cx="2155984" cy="61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2556" y="3495"/>
          <a:ext cx="2248074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Sensory evidence</a:t>
          </a:r>
          <a:r>
            <a:rPr lang="en-IE" sz="2000" b="1" kern="1200" dirty="0"/>
            <a:t> </a:t>
          </a:r>
        </a:p>
      </dsp:txBody>
      <dsp:txXfrm>
        <a:off x="31588" y="22527"/>
        <a:ext cx="2210010" cy="611722"/>
      </dsp:txXfrm>
    </dsp:sp>
    <dsp:sp modelId="{7D79C4E1-FAB6-48D3-9077-9088603111D7}">
      <dsp:nvSpPr>
        <dsp:cNvPr id="0" name=""/>
        <dsp:cNvSpPr/>
      </dsp:nvSpPr>
      <dsp:spPr>
        <a:xfrm rot="5400000">
          <a:off x="1014758" y="66952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693892"/>
        <a:ext cx="175441" cy="170568"/>
      </dsp:txXfrm>
    </dsp:sp>
    <dsp:sp modelId="{79C6F10D-DEE3-4241-8220-BAC97200135D}">
      <dsp:nvSpPr>
        <dsp:cNvPr id="0" name=""/>
        <dsp:cNvSpPr/>
      </dsp:nvSpPr>
      <dsp:spPr>
        <a:xfrm>
          <a:off x="0" y="978174"/>
          <a:ext cx="2273187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Accumulation</a:t>
          </a:r>
          <a:endParaRPr lang="en-IE" sz="2000" b="0" kern="1200" dirty="0"/>
        </a:p>
      </dsp:txBody>
      <dsp:txXfrm>
        <a:off x="19032" y="997206"/>
        <a:ext cx="2235123" cy="611722"/>
      </dsp:txXfrm>
    </dsp:sp>
    <dsp:sp modelId="{DC563425-34E7-4259-9195-FFABA191A011}">
      <dsp:nvSpPr>
        <dsp:cNvPr id="0" name=""/>
        <dsp:cNvSpPr/>
      </dsp:nvSpPr>
      <dsp:spPr>
        <a:xfrm rot="5400000">
          <a:off x="1014758" y="164420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1668572"/>
        <a:ext cx="175441" cy="170568"/>
      </dsp:txXfrm>
    </dsp:sp>
    <dsp:sp modelId="{0B6FBF86-A6AA-45FD-8B9F-64DA3CFBDBEB}">
      <dsp:nvSpPr>
        <dsp:cNvPr id="0" name=""/>
        <dsp:cNvSpPr/>
      </dsp:nvSpPr>
      <dsp:spPr>
        <a:xfrm>
          <a:off x="35973" y="1952853"/>
          <a:ext cx="2201239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Motor preparation</a:t>
          </a:r>
          <a:endParaRPr lang="en-IE" sz="2000" b="0" kern="1200" dirty="0"/>
        </a:p>
      </dsp:txBody>
      <dsp:txXfrm>
        <a:off x="55005" y="1971885"/>
        <a:ext cx="2163175" cy="611722"/>
      </dsp:txXfrm>
    </dsp:sp>
    <dsp:sp modelId="{6AE5C133-8A83-4304-9893-9D82F60E0326}">
      <dsp:nvSpPr>
        <dsp:cNvPr id="0" name=""/>
        <dsp:cNvSpPr/>
      </dsp:nvSpPr>
      <dsp:spPr>
        <a:xfrm rot="5400000">
          <a:off x="1014758" y="2618884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2643251"/>
        <a:ext cx="175441" cy="170568"/>
      </dsp:txXfrm>
    </dsp:sp>
    <dsp:sp modelId="{6EEA1CA3-2D55-463C-A19E-ABF211BA6257}">
      <dsp:nvSpPr>
        <dsp:cNvPr id="0" name=""/>
        <dsp:cNvSpPr/>
      </dsp:nvSpPr>
      <dsp:spPr>
        <a:xfrm>
          <a:off x="39569" y="2927532"/>
          <a:ext cx="2194048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Motor execution</a:t>
          </a:r>
        </a:p>
      </dsp:txBody>
      <dsp:txXfrm>
        <a:off x="58601" y="2946564"/>
        <a:ext cx="2155984" cy="611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1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+mn-lt"/>
              </a:rPr>
              <a:t>correct RT is faster than Wrong 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+mn-lt"/>
              </a:rPr>
              <a:t>left is around 80ms (45 correct 120 for wrong) slower than right response (all right hand user)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1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C66A21C9-77A0-9DDA-DC91-947968F4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4F6126E6-9FEC-E386-965F-F444C13EE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D5BC692E-7CD6-8A62-CA53-C09AE49CD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这个结果是由算法加目视检查的得出的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与文献的时间符合，</a:t>
            </a:r>
            <a:r>
              <a:rPr lang="en-US" altLang="zh-CN" dirty="0"/>
              <a:t>FDI</a:t>
            </a:r>
            <a:r>
              <a:rPr lang="zh-CN" altLang="en-US" dirty="0"/>
              <a:t>更多</a:t>
            </a:r>
            <a:r>
              <a:rPr lang="en-US" altLang="zh-CN" dirty="0" err="1"/>
              <a:t>outliear</a:t>
            </a:r>
            <a:r>
              <a:rPr lang="zh-CN" altLang="en-US" dirty="0"/>
              <a:t>， </a:t>
            </a:r>
            <a:r>
              <a:rPr lang="en-US" altLang="zh-CN" dirty="0"/>
              <a:t>BCP</a:t>
            </a:r>
            <a:r>
              <a:rPr lang="zh-CN" altLang="en-US" dirty="0"/>
              <a:t>更集中</a:t>
            </a: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0D4AEC1B-D943-8ED7-6ECD-E54D8424FA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36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32AB6B46-5579-C178-7DDB-70806D4D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76B91E54-AB9C-B0B4-9B7C-64B6FB958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DFC38E42-0FE7-AE8C-9167-7B6DBD37E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在</a:t>
            </a:r>
            <a:r>
              <a:rPr lang="en-US" altLang="zh-CN" dirty="0"/>
              <a:t>PMT</a:t>
            </a:r>
            <a:r>
              <a:rPr lang="zh-CN" altLang="en-US" dirty="0"/>
              <a:t>也有区别，但这次</a:t>
            </a:r>
            <a:r>
              <a:rPr lang="en-US" altLang="zh-CN" dirty="0"/>
              <a:t>BCP</a:t>
            </a:r>
            <a:r>
              <a:rPr lang="zh-CN" altLang="en-US" dirty="0"/>
              <a:t>时间更慢。缺少脑部链接</a:t>
            </a:r>
            <a:r>
              <a:rPr lang="en-IE" altLang="zh-CN" dirty="0"/>
              <a:t>/</a:t>
            </a:r>
            <a:r>
              <a:rPr lang="zh-CN" altLang="en-US" dirty="0"/>
              <a:t>更难准备</a:t>
            </a:r>
            <a:r>
              <a:rPr lang="en-IE" altLang="zh-CN" dirty="0"/>
              <a:t>/</a:t>
            </a:r>
            <a:r>
              <a:rPr lang="zh-CN" altLang="en-US" dirty="0"/>
              <a:t>跟线性（等确认后再启动）</a:t>
            </a: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52B02FA2-7787-3B71-63A9-59DC65C0C5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8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9F8ACCDF-6407-2042-908A-C33BD808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C5849CC5-566F-DADE-855A-85DF68B10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0F5F50CD-8C36-7011-18DC-2228455DC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</a:t>
            </a:r>
            <a:r>
              <a:rPr lang="en-US" altLang="zh-CN" dirty="0"/>
              <a:t>LMM</a:t>
            </a:r>
            <a:r>
              <a:rPr lang="zh-CN" altLang="en-US" dirty="0"/>
              <a:t>模型，比较</a:t>
            </a:r>
            <a:r>
              <a:rPr lang="en-IE" altLang="zh-CN" dirty="0"/>
              <a:t>6</a:t>
            </a:r>
            <a:r>
              <a:rPr lang="zh-CN" altLang="en-US" dirty="0"/>
              <a:t>个人</a:t>
            </a:r>
            <a:r>
              <a:rPr lang="en-IE" altLang="zh-CN" dirty="0"/>
              <a:t>/8</a:t>
            </a:r>
            <a:r>
              <a:rPr lang="zh-CN" altLang="en-US" dirty="0"/>
              <a:t>个</a:t>
            </a:r>
            <a:r>
              <a:rPr lang="en-US" altLang="zh-CN" dirty="0"/>
              <a:t>block</a:t>
            </a:r>
            <a:r>
              <a:rPr lang="zh-CN" altLang="en-US" dirty="0"/>
              <a:t>间，四种对照组的区别。与三种</a:t>
            </a:r>
            <a:r>
              <a:rPr lang="en-US" altLang="zh-CN" dirty="0"/>
              <a:t>MT</a:t>
            </a:r>
            <a:r>
              <a:rPr lang="zh-CN" altLang="en-US" dirty="0"/>
              <a:t>的关系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以下是两个模型公式的例子。。。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仅仅从</a:t>
            </a:r>
            <a:r>
              <a:rPr lang="en-US" altLang="zh-CN" dirty="0"/>
              <a:t>RT</a:t>
            </a:r>
            <a:r>
              <a:rPr lang="zh-CN" altLang="en-US" dirty="0"/>
              <a:t>看都有区别，但没法比较区别来自哪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从简单开始，</a:t>
            </a:r>
            <a:r>
              <a:rPr lang="en-US" altLang="zh-CN" dirty="0"/>
              <a:t>CW</a:t>
            </a:r>
            <a:r>
              <a:rPr lang="zh-CN" altLang="en-US" dirty="0"/>
              <a:t>只影响</a:t>
            </a:r>
            <a:r>
              <a:rPr lang="en-US" altLang="zh-CN" dirty="0" err="1"/>
              <a:t>EMGonsite</a:t>
            </a:r>
            <a:r>
              <a:rPr lang="en-US" altLang="zh-CN" dirty="0"/>
              <a:t> time</a:t>
            </a:r>
            <a:r>
              <a:rPr lang="zh-CN" altLang="en-US" dirty="0"/>
              <a:t>， 因为主要区别在</a:t>
            </a:r>
            <a:r>
              <a:rPr lang="en-US" altLang="zh-CN" dirty="0"/>
              <a:t>Decision period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LR </a:t>
            </a:r>
            <a:r>
              <a:rPr lang="zh-CN" altLang="en-US" dirty="0"/>
              <a:t>同时影响，因为左右手不同，左右脑链接也不同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现在可以确认</a:t>
            </a:r>
            <a:r>
              <a:rPr lang="en-US" altLang="zh-CN" dirty="0"/>
              <a:t>contrast </a:t>
            </a:r>
            <a:r>
              <a:rPr lang="zh-CN" altLang="en-US" dirty="0"/>
              <a:t>只影响</a:t>
            </a:r>
            <a:r>
              <a:rPr lang="en-US" altLang="zh-CN" dirty="0"/>
              <a:t>EMG onsite time</a:t>
            </a:r>
            <a:r>
              <a:rPr lang="zh-CN" altLang="en-US" dirty="0"/>
              <a:t>（意味着只影响</a:t>
            </a:r>
            <a:r>
              <a:rPr lang="en-US" altLang="zh-CN" dirty="0" err="1"/>
              <a:t>Sensory+edition</a:t>
            </a:r>
            <a:r>
              <a:rPr lang="en-US" altLang="zh-CN" dirty="0"/>
              <a:t> period</a:t>
            </a:r>
            <a:r>
              <a:rPr lang="zh-CN" altLang="en-US" dirty="0"/>
              <a:t>）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不同肌肉大部分影响</a:t>
            </a:r>
            <a:r>
              <a:rPr lang="en-US" altLang="zh-CN" dirty="0"/>
              <a:t>MT, </a:t>
            </a:r>
            <a:r>
              <a:rPr lang="zh-CN" altLang="en-US" dirty="0"/>
              <a:t>小部分影响决策阶段（</a:t>
            </a:r>
            <a:r>
              <a:rPr lang="en-US" altLang="zh-CN" dirty="0"/>
              <a:t>p</a:t>
            </a:r>
            <a:r>
              <a:rPr lang="zh-CN" altLang="en-US" dirty="0"/>
              <a:t>值接近</a:t>
            </a:r>
            <a:r>
              <a:rPr lang="en-IE" altLang="zh-CN" dirty="0"/>
              <a:t>0.05</a:t>
            </a:r>
            <a:r>
              <a:rPr lang="zh-CN" altLang="en-US" dirty="0"/>
              <a:t>需要更大数据）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ECE2372B-04AE-C406-21F0-F0891DE4D7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23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3107155-D22B-BD10-FD3D-0E314B6D6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EFD89C9C-D9AC-411D-DAF0-371AD022B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2D7255DD-34C7-6888-052E-BC06062DD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首先在</a:t>
            </a:r>
            <a:r>
              <a:rPr lang="en-US" altLang="zh-CN" dirty="0" err="1"/>
              <a:t>evon</a:t>
            </a:r>
            <a:r>
              <a:rPr lang="zh-CN" altLang="en-US" dirty="0"/>
              <a:t>后</a:t>
            </a:r>
            <a:r>
              <a:rPr lang="en-IE" altLang="zh-CN" dirty="0"/>
              <a:t>2.15</a:t>
            </a:r>
            <a:r>
              <a:rPr lang="en-US" altLang="zh-CN" dirty="0" err="1"/>
              <a:t>hz</a:t>
            </a:r>
            <a:r>
              <a:rPr lang="zh-CN" altLang="en-US" dirty="0"/>
              <a:t>附近观察到红条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高低有区别，起始有区别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且位置正确稳定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证明在时间分类上没有问题</a:t>
            </a:r>
            <a:endParaRPr lang="en-IE"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726ECF9-0850-CB4F-A355-080865F921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83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64B90DD7-F25B-EEC3-71CD-799D0279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8AD51DF7-0FAE-67B5-9680-8529F0DD9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B8E0F3AD-1E36-6086-0DD8-2F9516315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高低，正确错误的区别很明显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BCP/FDI</a:t>
            </a:r>
            <a:r>
              <a:rPr lang="zh-CN" altLang="en-US" dirty="0"/>
              <a:t>轻微差别，可能与难度不同引起的注意力有关（</a:t>
            </a:r>
            <a:r>
              <a:rPr lang="en-US" altLang="zh-CN" dirty="0"/>
              <a:t>BCP</a:t>
            </a:r>
            <a:r>
              <a:rPr lang="zh-CN" altLang="en-US" dirty="0"/>
              <a:t>更难控制，</a:t>
            </a:r>
            <a:r>
              <a:rPr lang="en-US" altLang="zh-CN" dirty="0"/>
              <a:t>trial</a:t>
            </a:r>
            <a:r>
              <a:rPr lang="zh-CN" altLang="en-US" dirty="0"/>
              <a:t>预估更难）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E9795959-C0A5-1A90-7348-F81A2C5A2D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473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7AACD7D-0361-8D74-D9E0-A928D1900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32F2E826-CA6E-CAC3-0454-4C9D95B8F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C14383BF-7E1C-C4DA-37AD-603CE1CBC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这是我的</a:t>
            </a:r>
            <a:r>
              <a:rPr lang="en-US" altLang="zh-CN" dirty="0" err="1"/>
              <a:t>cpp</a:t>
            </a:r>
            <a:r>
              <a:rPr lang="zh-CN" altLang="en-US" dirty="0"/>
              <a:t>图与文章里的例子。期待遇到斜率不同与积累量不同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90B2DD93-A454-CC84-8B7E-0CBE366AD8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45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1BC0CFE5-CC5F-9A9F-47A4-EB94F3B8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4EDDB3A-13F8-B97A-4747-3B092BD8A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ACBB58D-C00C-8970-4425-020466A91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这是</a:t>
            </a:r>
            <a:r>
              <a:rPr lang="en-US" altLang="zh-CN" dirty="0"/>
              <a:t>HL</a:t>
            </a:r>
            <a:r>
              <a:rPr lang="zh-CN" altLang="en-US" dirty="0"/>
              <a:t>的例子，不展开</a:t>
            </a: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开始积累， </a:t>
            </a:r>
            <a:r>
              <a:rPr lang="en-US" altLang="zh-CN" dirty="0" err="1"/>
              <a:t>ev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出现斜率差异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可能是由于速度压力或者是实验者把</a:t>
            </a:r>
            <a:r>
              <a:rPr lang="en-US" altLang="zh-CN" dirty="0"/>
              <a:t>cue</a:t>
            </a:r>
            <a:r>
              <a:rPr lang="zh-CN" altLang="en-US" dirty="0"/>
              <a:t>当成</a:t>
            </a:r>
            <a:r>
              <a:rPr lang="en-US" altLang="zh-CN" dirty="0" err="1"/>
              <a:t>evon</a:t>
            </a:r>
            <a:r>
              <a:rPr lang="zh-CN" altLang="en-US" dirty="0"/>
              <a:t>导致的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或者由于</a:t>
            </a:r>
            <a:r>
              <a:rPr lang="en-US" altLang="zh-CN" dirty="0"/>
              <a:t>speed pressure</a:t>
            </a:r>
            <a:r>
              <a:rPr lang="zh-CN" altLang="en-US" dirty="0"/>
              <a:t>导致的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DB3453CF-A705-2855-8240-96875446C1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33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 amplitude</a:t>
            </a:r>
            <a:r>
              <a:rPr lang="zh-CN" altLang="en-US" dirty="0"/>
              <a:t>更大，且</a:t>
            </a:r>
            <a:r>
              <a:rPr lang="en-IE" altLang="zh-CN" dirty="0"/>
              <a:t>L</a:t>
            </a:r>
            <a:r>
              <a:rPr lang="zh-CN" altLang="en-US" dirty="0"/>
              <a:t>更波动，到达高点后维持更长时间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Q-RT </a:t>
            </a:r>
            <a:r>
              <a:rPr lang="zh-CN" altLang="en-US" dirty="0"/>
              <a:t>斜率更大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6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zh-CN" altLang="en-US" dirty="0"/>
              <a:t>快速应答不足，所以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区别不足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9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dirty="0"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</a:t>
            </a:r>
            <a:r>
              <a:rPr lang="en-IE" altLang="zh-CN" dirty="0"/>
              <a:t>0</a:t>
            </a:r>
            <a:r>
              <a:rPr lang="zh-CN" altLang="en-US" dirty="0"/>
              <a:t>点更提前，更好的区分</a:t>
            </a:r>
            <a:r>
              <a:rPr lang="en-US" altLang="zh-CN" dirty="0"/>
              <a:t>MT</a:t>
            </a:r>
            <a:r>
              <a:rPr lang="zh-CN" altLang="en-US" dirty="0"/>
              <a:t>和</a:t>
            </a:r>
            <a:r>
              <a:rPr lang="en-US" altLang="zh-CN" dirty="0"/>
              <a:t>PMT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82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BB227EE-B71C-822A-B8A8-BBC54FDD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1FB82C67-6174-3D51-EA84-1A5AA40CD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1F45445D-EBF7-C10B-43E5-EE7B44A59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这里把</a:t>
            </a:r>
            <a:r>
              <a:rPr lang="en-US" altLang="zh-CN" dirty="0"/>
              <a:t>RT</a:t>
            </a:r>
            <a:r>
              <a:rPr lang="zh-CN" altLang="en-US" dirty="0"/>
              <a:t>分为三类，快中慢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相同，斜率不同</a:t>
            </a:r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不同。斜率</a:t>
            </a:r>
            <a:r>
              <a:rPr lang="en-US" altLang="zh-CN" dirty="0"/>
              <a:t>M and S</a:t>
            </a:r>
            <a:r>
              <a:rPr lang="zh-CN" altLang="en-US" dirty="0"/>
              <a:t>比较晚出现斜率不同 （三种</a:t>
            </a:r>
            <a:r>
              <a:rPr lang="en-US" altLang="zh-CN" dirty="0"/>
              <a:t>RT </a:t>
            </a:r>
            <a:r>
              <a:rPr lang="zh-CN" altLang="en-US" dirty="0"/>
              <a:t>对</a:t>
            </a:r>
            <a:r>
              <a:rPr lang="en-US" altLang="zh-CN" dirty="0"/>
              <a:t>BCP</a:t>
            </a:r>
            <a:r>
              <a:rPr lang="zh-CN" altLang="en-US" dirty="0"/>
              <a:t>影响可能较大）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979EC371-FA4F-6539-ED61-0F6068F89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154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537BB99-21AB-E9BB-A03C-37CD17A3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6E9924-F393-D24D-8352-A7148788B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C0283F1E-1D81-0FB0-291F-0312A5DD1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dirty="0"/>
              <a:t>FDI</a:t>
            </a:r>
            <a:r>
              <a:rPr lang="zh-CN" altLang="en-US" dirty="0"/>
              <a:t>三个时间斜率不同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尤其是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Q,</a:t>
            </a:r>
            <a:r>
              <a:rPr lang="zh-CN" altLang="en-US" dirty="0"/>
              <a:t>斜率相同，只是发生时间有延后 </a:t>
            </a:r>
            <a:r>
              <a:rPr lang="en-IE" altLang="zh-CN" dirty="0"/>
              <a:t>(</a:t>
            </a:r>
            <a:r>
              <a:rPr lang="zh-CN" altLang="en-US" dirty="0"/>
              <a:t>暗示触发反馈的神经机制一致，更像线性模型</a:t>
            </a:r>
            <a:r>
              <a:rPr lang="en-IE" altLang="zh-CN" dirty="0"/>
              <a:t>)</a:t>
            </a:r>
          </a:p>
          <a:p>
            <a:endParaRPr lang="en-IE" dirty="0"/>
          </a:p>
          <a:p>
            <a:r>
              <a:rPr lang="en-US" altLang="zh-CN" dirty="0"/>
              <a:t>S</a:t>
            </a:r>
            <a:r>
              <a:rPr lang="zh-CN" altLang="en-US" dirty="0"/>
              <a:t>在两个区别不大，可能是缺少了由</a:t>
            </a:r>
            <a:r>
              <a:rPr lang="en-US" altLang="zh-CN" dirty="0"/>
              <a:t>MT/PMT</a:t>
            </a:r>
            <a:r>
              <a:rPr lang="zh-CN" altLang="en-US" dirty="0"/>
              <a:t>不同引起的</a:t>
            </a:r>
            <a:r>
              <a:rPr lang="en-US" altLang="zh-CN" dirty="0" err="1"/>
              <a:t>bais</a:t>
            </a:r>
            <a:r>
              <a:rPr lang="zh-CN" altLang="en-US" dirty="0"/>
              <a:t>，或者单纯注意力不集中的</a:t>
            </a:r>
            <a:r>
              <a:rPr lang="en-US" altLang="zh-CN" dirty="0"/>
              <a:t>Trial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30EB372D-6888-C13C-05F2-96FAE56386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4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82BA4BB-00A6-6C9F-8811-5E45FA17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EC2BDFBC-BE72-5828-9677-F9DB1AA54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29B089D3-DC25-571B-3FE9-36707754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dirty="0"/>
              <a:t>EOL</a:t>
            </a:r>
            <a:r>
              <a:rPr lang="zh-CN" altLang="en-US" dirty="0"/>
              <a:t>消除不同</a:t>
            </a:r>
            <a:r>
              <a:rPr lang="en-US" altLang="zh-CN" dirty="0"/>
              <a:t>MT</a:t>
            </a:r>
            <a:r>
              <a:rPr lang="zh-CN" altLang="en-US" dirty="0"/>
              <a:t>带来的差异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饱和点更集中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最高点出现的时间差异减小（但仍然存在，加入新假设，</a:t>
            </a:r>
            <a:r>
              <a:rPr lang="en-US" altLang="zh-CN" dirty="0"/>
              <a:t>BCP</a:t>
            </a:r>
            <a:r>
              <a:rPr lang="zh-CN" altLang="en-US" dirty="0"/>
              <a:t>对于不同反应速度的</a:t>
            </a:r>
            <a:r>
              <a:rPr lang="en-US" altLang="zh-CN" dirty="0"/>
              <a:t>MT</a:t>
            </a:r>
            <a:r>
              <a:rPr lang="zh-CN" altLang="en-US" dirty="0"/>
              <a:t>差异更大？因为更难控制</a:t>
            </a:r>
            <a:r>
              <a:rPr lang="en-IE" altLang="zh-CN" dirty="0"/>
              <a:t>20%</a:t>
            </a:r>
            <a:r>
              <a:rPr lang="zh-CN" altLang="en-US" dirty="0"/>
              <a:t>的力 </a:t>
            </a:r>
            <a:r>
              <a:rPr lang="en-IE" altLang="zh-CN" dirty="0"/>
              <a:t>Q RT</a:t>
            </a:r>
            <a:r>
              <a:rPr lang="zh-CN" altLang="en-US" dirty="0"/>
              <a:t>会 </a:t>
            </a:r>
            <a:r>
              <a:rPr lang="en-US" altLang="zh-CN" dirty="0"/>
              <a:t>overshoot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如果增加数据量，还能在</a:t>
            </a:r>
            <a:r>
              <a:rPr lang="en-US" altLang="zh-CN" dirty="0"/>
              <a:t>BCP</a:t>
            </a:r>
            <a:r>
              <a:rPr lang="zh-CN" altLang="en-US" dirty="0"/>
              <a:t>里观察到斜率不同，则两个假设都成立（线性模型</a:t>
            </a:r>
            <a:r>
              <a:rPr lang="en-IE" altLang="zh-CN" dirty="0"/>
              <a:t>+</a:t>
            </a:r>
            <a:r>
              <a:rPr lang="en-US" altLang="zh-CN" dirty="0"/>
              <a:t>MT</a:t>
            </a:r>
            <a:r>
              <a:rPr lang="zh-CN" altLang="en-US" dirty="0"/>
              <a:t>时间对于不同</a:t>
            </a:r>
            <a:r>
              <a:rPr lang="en-US" altLang="zh-CN" dirty="0"/>
              <a:t>RT</a:t>
            </a:r>
            <a:r>
              <a:rPr lang="zh-CN" altLang="en-US" dirty="0"/>
              <a:t>差异更大（因为更难控制</a:t>
            </a:r>
            <a:r>
              <a:rPr lang="en-IE" altLang="zh-CN" dirty="0"/>
              <a:t>20%</a:t>
            </a:r>
            <a:r>
              <a:rPr lang="zh-CN" altLang="en-US" dirty="0"/>
              <a:t>的力））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E0EB7E8E-67EE-05A1-689B-1E154A9F67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772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9AD0A678-9704-5E8C-BFDB-4EE9F853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B26A62B-D51E-ED15-F642-AB48E3CD95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0361863E-5498-5C0E-1B20-BC3B200B1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上面是我的脑图，下面是例子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注意我的</a:t>
            </a:r>
            <a:r>
              <a:rPr lang="en-US" altLang="zh-CN" dirty="0" err="1"/>
              <a:t>ddl</a:t>
            </a:r>
            <a:r>
              <a:rPr lang="zh-CN" altLang="en-US" dirty="0"/>
              <a:t>是</a:t>
            </a:r>
            <a:r>
              <a:rPr lang="en-IE" altLang="zh-CN" dirty="0"/>
              <a:t>1.5</a:t>
            </a:r>
            <a:r>
              <a:rPr lang="zh-CN" altLang="en-US" dirty="0"/>
              <a:t>秒且对于</a:t>
            </a:r>
            <a:r>
              <a:rPr lang="en-US" altLang="zh-CN" dirty="0"/>
              <a:t>H</a:t>
            </a:r>
            <a:r>
              <a:rPr lang="zh-CN" altLang="en-US" dirty="0"/>
              <a:t>变得更简单，对于</a:t>
            </a:r>
            <a:r>
              <a:rPr lang="en-US" altLang="zh-CN" dirty="0"/>
              <a:t>L</a:t>
            </a:r>
            <a:r>
              <a:rPr lang="zh-CN" altLang="en-US" dirty="0"/>
              <a:t>变得更难。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所以出现了</a:t>
            </a:r>
            <a:r>
              <a:rPr lang="en-US" altLang="zh-CN" dirty="0"/>
              <a:t>DDL</a:t>
            </a:r>
            <a:r>
              <a:rPr lang="zh-CN" altLang="en-US" dirty="0"/>
              <a:t>线，红线。但斜率变化存在且明显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BFC3F97B-A117-DCEC-5738-64AED30D5B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731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4F5C9D3-2F3D-B895-AEA1-B1E05861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9D38EC8-D198-4D5C-6020-39DEA02E8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617D8BBF-F3AA-4EBB-CD50-2F283BE9A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evidence</a:t>
            </a:r>
            <a:r>
              <a:rPr lang="zh-CN" altLang="en-US" dirty="0"/>
              <a:t>前就存在</a:t>
            </a:r>
            <a:r>
              <a:rPr lang="en-US" altLang="zh-CN" dirty="0"/>
              <a:t>low beta</a:t>
            </a:r>
            <a:r>
              <a:rPr lang="zh-CN" altLang="en-US" dirty="0"/>
              <a:t>活动，考虑拖影的话在</a:t>
            </a:r>
            <a:r>
              <a:rPr lang="en-US" altLang="zh-CN" dirty="0"/>
              <a:t>cue change </a:t>
            </a:r>
            <a:r>
              <a:rPr lang="zh-CN" altLang="en-US" dirty="0"/>
              <a:t>后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7DCA4F3B-AAD8-B273-1CD1-B0BC687E0E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09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56BDFC2C-88B7-31A6-9136-438D5D83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70490115-75DF-DADE-9C04-4696984B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B9943D77-E967-CA47-62A8-F3C7E0AED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变后</a:t>
            </a:r>
            <a:r>
              <a:rPr lang="en-US" altLang="zh-CN" dirty="0"/>
              <a:t>FDI</a:t>
            </a:r>
            <a:r>
              <a:rPr lang="zh-CN" altLang="en-US" dirty="0"/>
              <a:t>与</a:t>
            </a:r>
            <a:r>
              <a:rPr lang="en-US" altLang="zh-CN" dirty="0" err="1"/>
              <a:t>bcp</a:t>
            </a:r>
            <a:r>
              <a:rPr lang="zh-CN" altLang="en-US" dirty="0"/>
              <a:t>的区别开始在</a:t>
            </a:r>
            <a:r>
              <a:rPr lang="en-IE" altLang="zh-CN" dirty="0"/>
              <a:t>Mu </a:t>
            </a:r>
            <a:r>
              <a:rPr lang="zh-CN" altLang="en-US" dirty="0"/>
              <a:t>和</a:t>
            </a:r>
            <a:r>
              <a:rPr lang="en-US" altLang="zh-CN" dirty="0"/>
              <a:t>beta</a:t>
            </a:r>
            <a:r>
              <a:rPr lang="zh-CN" altLang="en-US" dirty="0"/>
              <a:t>中段被发现</a:t>
            </a:r>
            <a:endParaRPr lang="en-IE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Left channel</a:t>
            </a:r>
            <a:r>
              <a:rPr lang="zh-CN" altLang="en-US" dirty="0"/>
              <a:t>对应的右手（惯用手）更明显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5839B5D5-CA96-9CFC-DC6A-CD02A7DF23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813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556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69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特定阈值的肌肉激活作为反应，且将会提供施加力的实时反馈，频幕上显示进度条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参与者将会学习如何控制他们的</a:t>
            </a:r>
            <a:r>
              <a:rPr lang="en-US" altLang="zh-CN" dirty="0"/>
              <a:t>FDI</a:t>
            </a:r>
            <a:r>
              <a:rPr lang="zh-CN" altLang="en-US" dirty="0"/>
              <a:t>肌肉与</a:t>
            </a:r>
            <a:r>
              <a:rPr lang="en-US" altLang="zh-CN" dirty="0"/>
              <a:t>BCP</a:t>
            </a:r>
            <a:r>
              <a:rPr lang="zh-CN" altLang="en-US" dirty="0"/>
              <a:t>肌肉</a:t>
            </a:r>
            <a:endParaRPr lang="en-IE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1</a:t>
            </a:r>
            <a:r>
              <a:rPr lang="zh-CN" altLang="en-US" dirty="0"/>
              <a:t>个力 </a:t>
            </a:r>
            <a:r>
              <a:rPr lang="en-IE" sz="1200" dirty="0"/>
              <a:t>(</a:t>
            </a:r>
            <a:r>
              <a:rPr lang="zh-CN" altLang="en-US" sz="1200" dirty="0"/>
              <a:t>大力有维持的反应</a:t>
            </a:r>
            <a:r>
              <a:rPr lang="en-US" altLang="zh-CN" sz="1200" dirty="0"/>
              <a:t>feedback loop</a:t>
            </a:r>
            <a:r>
              <a:rPr lang="zh-CN" altLang="en-US" sz="1200" dirty="0"/>
              <a:t>，小力直接击穿</a:t>
            </a:r>
            <a:r>
              <a:rPr lang="en-IE" sz="1200" dirty="0"/>
              <a:t>) </a:t>
            </a:r>
            <a:r>
              <a:rPr lang="zh-CN" altLang="en-US" sz="1200" dirty="0"/>
              <a:t>需要测试出用大还是用小</a:t>
            </a:r>
            <a:endParaRPr lang="en-IE" altLang="zh-CN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3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Porir</a:t>
            </a:r>
            <a:r>
              <a:rPr lang="en-IE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95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9ECA4893-D8A5-8A49-8DB6-30059104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C61049B6-1B05-AEC8-F2A1-EF9B4C4C6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C19D6DC5-2164-A627-735B-70D9F0A52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High low</a:t>
            </a:r>
            <a:r>
              <a:rPr lang="zh-CN" altLang="en-US" dirty="0"/>
              <a:t>的例子</a:t>
            </a:r>
            <a:endParaRPr lang="en-IE" altLang="zh-CN" dirty="0"/>
          </a:p>
          <a:p>
            <a:r>
              <a:rPr lang="zh-CN" altLang="en-US" dirty="0"/>
              <a:t>老的</a:t>
            </a:r>
            <a:r>
              <a:rPr lang="en-US" altLang="zh-CN" dirty="0"/>
              <a:t>LRP </a:t>
            </a:r>
            <a:r>
              <a:rPr lang="zh-CN" altLang="en-US" dirty="0"/>
              <a:t>在</a:t>
            </a:r>
            <a:r>
              <a:rPr lang="en-US" altLang="zh-CN" dirty="0"/>
              <a:t>RL</a:t>
            </a:r>
            <a:r>
              <a:rPr lang="zh-CN" altLang="en-US" dirty="0"/>
              <a:t>与</a:t>
            </a:r>
            <a:r>
              <a:rPr lang="en-US" altLang="zh-CN" dirty="0"/>
              <a:t>EOL</a:t>
            </a:r>
            <a:r>
              <a:rPr lang="zh-CN" altLang="en-US" dirty="0"/>
              <a:t>不明显，但在</a:t>
            </a:r>
            <a:r>
              <a:rPr lang="en-US" altLang="zh-CN" dirty="0"/>
              <a:t>SL</a:t>
            </a:r>
            <a:r>
              <a:rPr lang="zh-CN" altLang="en-US" dirty="0"/>
              <a:t>在</a:t>
            </a:r>
            <a:r>
              <a:rPr lang="en-US" altLang="zh-CN" dirty="0" err="1"/>
              <a:t>evon</a:t>
            </a:r>
            <a:r>
              <a:rPr lang="zh-CN" altLang="en-US" dirty="0"/>
              <a:t>后观察到斜率不同，但终点相同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020BD157-0AF5-D488-A7B6-227FAB5170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207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59BBFF3-8804-383E-7440-5AF7FA22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F17DEBD3-CF3D-F9A3-70F1-CAC1CF7EA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D08A1D48-E63D-4E76-5A8D-1EEABDECE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首先观察到了位置的不同但不明显， </a:t>
            </a:r>
            <a:r>
              <a:rPr lang="en-US" altLang="zh-CN" dirty="0"/>
              <a:t>BCP</a:t>
            </a:r>
            <a:r>
              <a:rPr lang="zh-CN" altLang="en-US" dirty="0"/>
              <a:t>更靠里</a:t>
            </a:r>
            <a:endParaRPr lang="en-IE" altLang="zh-CN" dirty="0"/>
          </a:p>
          <a:p>
            <a:r>
              <a:rPr lang="zh-CN" altLang="en-US" dirty="0"/>
              <a:t>观察到了饱和点不同</a:t>
            </a:r>
            <a:endParaRPr lang="en-IE" altLang="zh-CN" dirty="0"/>
          </a:p>
          <a:p>
            <a:r>
              <a:rPr lang="zh-CN" altLang="en-US" dirty="0"/>
              <a:t>且</a:t>
            </a:r>
            <a:r>
              <a:rPr lang="en-US" altLang="zh-CN" dirty="0"/>
              <a:t>RL</a:t>
            </a:r>
            <a:r>
              <a:rPr lang="zh-CN" altLang="en-US" dirty="0"/>
              <a:t>是由于整体平移导致的，意味着</a:t>
            </a:r>
            <a:r>
              <a:rPr lang="en-US" altLang="zh-CN" dirty="0"/>
              <a:t>BCP</a:t>
            </a:r>
            <a:r>
              <a:rPr lang="zh-CN" altLang="en-US" dirty="0"/>
              <a:t>时间上的更快，</a:t>
            </a:r>
            <a:r>
              <a:rPr lang="en-US" altLang="zh-CN" dirty="0"/>
              <a:t>EOL</a:t>
            </a:r>
            <a:r>
              <a:rPr lang="zh-CN" altLang="en-US" dirty="0"/>
              <a:t>修正了这点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DB4814D4-F8F0-8B4F-C569-4F8C94D69D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565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细微位置差异，看终点位置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548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46AA-D267-E5FD-828D-F90628E0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10DA65-885F-CBF6-9073-96DD8E31A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C4A9D1-A3AB-A29F-DB6A-2D0AEF2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如何提升差异？</a:t>
            </a:r>
            <a:endParaRPr lang="en-IE" altLang="zh-CN" dirty="0"/>
          </a:p>
          <a:p>
            <a:r>
              <a:rPr lang="en-IE" dirty="0"/>
              <a:t>2018</a:t>
            </a:r>
            <a:r>
              <a:rPr lang="zh-CN" altLang="en-US" dirty="0"/>
              <a:t>年的最新文章， 证明 </a:t>
            </a:r>
            <a:r>
              <a:rPr lang="en-US" altLang="zh-CN" dirty="0"/>
              <a:t>delta band</a:t>
            </a:r>
            <a:r>
              <a:rPr lang="zh-CN" altLang="en-US" dirty="0"/>
              <a:t>可以预测手部选择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evon</a:t>
            </a:r>
            <a:r>
              <a:rPr lang="zh-CN" altLang="en-US" dirty="0"/>
              <a:t>开始，</a:t>
            </a:r>
            <a:r>
              <a:rPr lang="en-US" altLang="zh-CN" dirty="0"/>
              <a:t>RT</a:t>
            </a:r>
            <a:r>
              <a:rPr lang="zh-CN" altLang="en-US" dirty="0"/>
              <a:t>和选择可以通过</a:t>
            </a:r>
            <a:r>
              <a:rPr lang="en-US" altLang="zh-CN" dirty="0"/>
              <a:t>Delta phase </a:t>
            </a:r>
            <a:r>
              <a:rPr lang="zh-CN" altLang="en-US" dirty="0"/>
              <a:t>测得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与决策无关</a:t>
            </a:r>
            <a:endParaRPr lang="en-IE" altLang="zh-CN" dirty="0"/>
          </a:p>
          <a:p>
            <a:r>
              <a:rPr lang="zh-CN" altLang="en-US" dirty="0"/>
              <a:t>且不对称</a:t>
            </a:r>
            <a:endParaRPr lang="en-IE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E0BFA-8507-4ABF-841A-984E3449B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42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BF76A109-1FE6-2B6A-1023-CB28B0DF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F569D9DD-43F7-75EF-A95D-038C0323A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04A7B873-3A8C-AAAD-C73B-46328015C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6F234A45-8BBD-024C-F9EF-F41109F104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ACB48AE-98D2-AB9C-70FD-5471FEFF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>
            <a:extLst>
              <a:ext uri="{FF2B5EF4-FFF2-40B4-BE49-F238E27FC236}">
                <a16:creationId xmlns:a16="http://schemas.microsoft.com/office/drawing/2014/main" id="{EF396FED-4E7E-53F2-156C-EF30C6E8C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1F02B220-A6C9-9C75-6791-24F461722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E" dirty="0"/>
              <a:t>contrast discrimination task </a:t>
            </a:r>
            <a:r>
              <a:rPr lang="zh-CN" altLang="en-US" dirty="0"/>
              <a:t>作为</a:t>
            </a:r>
            <a:r>
              <a:rPr lang="en-US" altLang="zh-CN" dirty="0"/>
              <a:t>polit </a:t>
            </a:r>
            <a:r>
              <a:rPr lang="zh-CN" altLang="en-US" dirty="0"/>
              <a:t>；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两个难度</a:t>
            </a:r>
            <a:r>
              <a:rPr lang="en-IE" altLang="zh-CN" dirty="0"/>
              <a:t>two difficulty levels</a:t>
            </a:r>
            <a:r>
              <a:rPr lang="zh-CN" altLang="en-US" dirty="0"/>
              <a:t>， 有</a:t>
            </a:r>
            <a:r>
              <a:rPr lang="en-IE" altLang="zh-CN" dirty="0"/>
              <a:t>15</a:t>
            </a:r>
            <a:r>
              <a:rPr lang="zh-CN" altLang="en-US" dirty="0"/>
              <a:t>分钟训练时间从</a:t>
            </a:r>
            <a:r>
              <a:rPr lang="en-IE" altLang="zh-CN" dirty="0"/>
              <a:t>0.4</a:t>
            </a:r>
            <a:r>
              <a:rPr lang="zh-CN" altLang="en-US" dirty="0"/>
              <a:t>降到</a:t>
            </a:r>
            <a:r>
              <a:rPr lang="en-IE" altLang="zh-CN" dirty="0"/>
              <a:t>0.1</a:t>
            </a:r>
            <a:r>
              <a:rPr lang="zh-CN" altLang="en-US" dirty="0"/>
              <a:t>，准确率大于</a:t>
            </a:r>
            <a:r>
              <a:rPr lang="en-IE" altLang="zh-CN" dirty="0"/>
              <a:t>60%</a:t>
            </a:r>
            <a:r>
              <a:rPr lang="zh-CN" altLang="en-US" dirty="0"/>
              <a:t>即可开始实验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基线为黄点，变绿后</a:t>
            </a:r>
            <a:r>
              <a:rPr lang="en-IE" altLang="zh-CN" dirty="0"/>
              <a:t>0.6</a:t>
            </a:r>
            <a:r>
              <a:rPr lang="zh-CN" altLang="en-US" dirty="0"/>
              <a:t>秒开始</a:t>
            </a:r>
            <a:r>
              <a:rPr lang="en-US" altLang="zh-CN" dirty="0"/>
              <a:t>Evon</a:t>
            </a:r>
            <a:r>
              <a:rPr lang="zh-CN" altLang="en-US" dirty="0"/>
              <a:t>， </a:t>
            </a:r>
            <a:r>
              <a:rPr lang="en-US" altLang="zh-CN" dirty="0"/>
              <a:t>EV</a:t>
            </a:r>
            <a:r>
              <a:rPr lang="zh-CN" altLang="en-US" dirty="0"/>
              <a:t>哦呢至少持续</a:t>
            </a:r>
            <a:r>
              <a:rPr lang="en-IE" altLang="zh-CN" dirty="0"/>
              <a:t>0.8</a:t>
            </a:r>
            <a:r>
              <a:rPr lang="zh-CN" altLang="en-US" dirty="0"/>
              <a:t>秒，最长</a:t>
            </a:r>
            <a:r>
              <a:rPr lang="en-IE" altLang="zh-CN" dirty="0"/>
              <a:t>2</a:t>
            </a:r>
            <a:r>
              <a:rPr lang="zh-CN" altLang="en-US" dirty="0"/>
              <a:t>秒。 </a:t>
            </a:r>
            <a:r>
              <a:rPr lang="en-US" altLang="zh-CN" dirty="0"/>
              <a:t>RT</a:t>
            </a:r>
            <a:r>
              <a:rPr lang="zh-CN" altLang="en-US" dirty="0"/>
              <a:t>有效时间为</a:t>
            </a:r>
            <a:r>
              <a:rPr lang="en-IE" altLang="zh-CN" dirty="0"/>
              <a:t>0.2-1.5</a:t>
            </a:r>
            <a:r>
              <a:rPr lang="en-US" altLang="zh-CN" dirty="0"/>
              <a:t>s. </a:t>
            </a:r>
            <a:r>
              <a:rPr lang="zh-CN" altLang="en-US" dirty="0"/>
              <a:t>且在</a:t>
            </a:r>
            <a:r>
              <a:rPr lang="en-US" altLang="zh-CN" dirty="0"/>
              <a:t>RT</a:t>
            </a:r>
            <a:r>
              <a:rPr lang="zh-CN" altLang="en-US" dirty="0"/>
              <a:t>后有</a:t>
            </a:r>
            <a:r>
              <a:rPr lang="en-IE" altLang="zh-CN" dirty="0"/>
              <a:t>0.2</a:t>
            </a:r>
            <a:r>
              <a:rPr lang="zh-CN" altLang="en-US" dirty="0"/>
              <a:t>秒</a:t>
            </a:r>
            <a:r>
              <a:rPr lang="en-US" altLang="zh-CN" dirty="0" err="1"/>
              <a:t>delayEv</a:t>
            </a:r>
            <a:r>
              <a:rPr lang="zh-CN" altLang="en-US" dirty="0"/>
              <a:t>消失</a:t>
            </a:r>
            <a:r>
              <a:rPr lang="en-IE" altLang="zh-CN" dirty="0"/>
              <a:t>.</a:t>
            </a:r>
          </a:p>
          <a:p>
            <a:endParaRPr lang="en-IE" altLang="zh-CN" dirty="0"/>
          </a:p>
          <a:p>
            <a:r>
              <a:rPr lang="zh-CN" altLang="en-US" dirty="0"/>
              <a:t>注意</a:t>
            </a:r>
            <a:r>
              <a:rPr lang="en-IE" altLang="zh-CN" dirty="0"/>
              <a:t>1.5</a:t>
            </a:r>
            <a:r>
              <a:rPr lang="en-US" altLang="zh-CN" dirty="0"/>
              <a:t>S </a:t>
            </a:r>
            <a:r>
              <a:rPr lang="zh-CN" altLang="en-US" dirty="0"/>
              <a:t>的</a:t>
            </a:r>
            <a:r>
              <a:rPr lang="en-US" altLang="zh-CN" dirty="0"/>
              <a:t>DDL</a:t>
            </a:r>
            <a:r>
              <a:rPr lang="zh-CN" altLang="en-US" dirty="0"/>
              <a:t>可能导致强烈的 </a:t>
            </a:r>
            <a:r>
              <a:rPr lang="en-US" altLang="zh-CN" dirty="0"/>
              <a:t>speed pressure</a:t>
            </a:r>
            <a:endParaRPr lang="en-IE" altLang="zh-CN" dirty="0"/>
          </a:p>
          <a:p>
            <a:endParaRPr dirty="0"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A2689771-0552-C99A-FA3B-42BED0049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228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C7274D59-2200-A9EC-2696-74411170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35DF9029-0FFC-266C-1A5C-3924238C2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9612224E-7B9F-2934-E051-4AAF7F613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altLang="zh-CN" dirty="0"/>
          </a:p>
          <a:p>
            <a:r>
              <a:rPr lang="en-IE" altLang="zh-CN" dirty="0"/>
              <a:t>HL</a:t>
            </a:r>
            <a:r>
              <a:rPr lang="zh-CN" altLang="en-US" dirty="0"/>
              <a:t>不同条件？ </a:t>
            </a:r>
            <a:r>
              <a:rPr lang="en-US" altLang="zh-CN" dirty="0"/>
              <a:t>Speed pressure</a:t>
            </a:r>
            <a:r>
              <a:rPr lang="zh-CN" altLang="en-US" dirty="0"/>
              <a:t>引起不同？</a:t>
            </a:r>
            <a:endParaRPr lang="en-IE" altLang="zh-CN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582CB971-1ACB-9FDA-AEDE-EF49C53981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49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05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H: </a:t>
            </a:r>
            <a:r>
              <a:rPr lang="zh-CN" altLang="en-US" dirty="0"/>
              <a:t>快速斜率更大</a:t>
            </a:r>
            <a:r>
              <a:rPr lang="en-IE" altLang="zh-CN" dirty="0"/>
              <a:t>,</a:t>
            </a:r>
            <a:r>
              <a:rPr lang="zh-CN" altLang="en-US" dirty="0"/>
              <a:t>启动更靠后</a:t>
            </a:r>
            <a:endParaRPr lang="en-IE" altLang="zh-CN" dirty="0"/>
          </a:p>
          <a:p>
            <a:r>
              <a:rPr lang="en-US" altLang="zh-CN" dirty="0"/>
              <a:t>L: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030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区别更清晰，规避了</a:t>
            </a:r>
            <a:r>
              <a:rPr lang="en-US" altLang="zh-CN" dirty="0"/>
              <a:t>MT</a:t>
            </a:r>
            <a:r>
              <a:rPr lang="zh-CN" altLang="en-US" dirty="0"/>
              <a:t>时间引起的差异（传统应答是用按键）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8025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EF9EB0E5-F564-ACC5-3C63-7EE77291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762A12B3-8C0C-A9FA-9DAC-F8079A7D3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25E2CB15-0E94-DFE9-6F98-8A2AAA876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起始时间点不同，终点时间，幅度不同。 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92BC9A69-82BC-043D-C4C6-1F9FAE5581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407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89DFD8F9-77A1-F637-5B80-2EF9C0FA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3357FD9E-DE97-C247-169D-2BB66A480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AF8BD2B4-0CDC-DC54-8FA7-3D81F55D7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RL </a:t>
            </a: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这是包含</a:t>
            </a:r>
            <a:r>
              <a:rPr lang="en-US" altLang="zh-CN" dirty="0"/>
              <a:t>MT</a:t>
            </a:r>
            <a:r>
              <a:rPr lang="zh-CN" altLang="en-US" dirty="0"/>
              <a:t>时间差异的（</a:t>
            </a:r>
            <a:r>
              <a:rPr lang="en-US" altLang="zh-CN" dirty="0"/>
              <a:t>BCP</a:t>
            </a:r>
            <a:r>
              <a:rPr lang="zh-CN" altLang="en-US" dirty="0"/>
              <a:t>比</a:t>
            </a:r>
            <a:r>
              <a:rPr lang="en-US" altLang="zh-CN" dirty="0"/>
              <a:t>FDI</a:t>
            </a:r>
            <a:r>
              <a:rPr lang="zh-CN" altLang="en-US" dirty="0"/>
              <a:t>反应时间块</a:t>
            </a:r>
            <a:r>
              <a:rPr lang="en-IE" altLang="zh-CN" dirty="0"/>
              <a:t>40</a:t>
            </a:r>
            <a:r>
              <a:rPr lang="en-US" altLang="zh-CN" dirty="0" err="1"/>
              <a:t>ms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FDI: </a:t>
            </a:r>
            <a:r>
              <a:rPr lang="zh-CN" altLang="en-US" dirty="0"/>
              <a:t>三种反应时间结束时间点有先后，且幅度不同。波动性更大（更不稳定</a:t>
            </a:r>
            <a:r>
              <a:rPr lang="en-IE" altLang="zh-CN" dirty="0"/>
              <a:t>-</a:t>
            </a:r>
            <a:r>
              <a:rPr lang="en-US" altLang="zh-CN" dirty="0" err="1"/>
              <a:t>CoM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： 三种结束时间点</a:t>
            </a:r>
            <a:r>
              <a:rPr lang="en-IE" altLang="zh-CN" dirty="0"/>
              <a:t>/</a:t>
            </a:r>
            <a:r>
              <a:rPr lang="zh-CN" altLang="en-US" dirty="0"/>
              <a:t>启动时间点相同，且幅度大小相似</a:t>
            </a:r>
            <a:endParaRPr lang="en-IE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0AB768F0-572A-1927-7900-20A393D474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442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385A525E-BFC0-1931-A5BC-8DA5EC9B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175A89C5-018B-59A8-0156-0C7FF289D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BBFA74F8-81AA-8DEF-4FD5-90FA7290E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这是去除了</a:t>
            </a:r>
            <a:r>
              <a:rPr lang="en-US" altLang="zh-CN" dirty="0"/>
              <a:t>MT</a:t>
            </a:r>
            <a:r>
              <a:rPr lang="zh-CN" altLang="en-US" dirty="0"/>
              <a:t>带来的影响，</a:t>
            </a:r>
            <a:r>
              <a:rPr lang="en-IE" altLang="zh-CN" dirty="0"/>
              <a:t>0</a:t>
            </a:r>
            <a:r>
              <a:rPr lang="zh-CN" altLang="en-US" dirty="0"/>
              <a:t>点位置为</a:t>
            </a:r>
            <a:r>
              <a:rPr lang="en-US" altLang="zh-CN" dirty="0"/>
              <a:t>PMT</a:t>
            </a:r>
            <a:r>
              <a:rPr lang="zh-CN" altLang="en-US" dirty="0"/>
              <a:t>结束时的位置（之后的差异是由决策后继续处理信息流（</a:t>
            </a:r>
            <a:r>
              <a:rPr lang="en-US" altLang="zh-CN" dirty="0"/>
              <a:t>continues flow</a:t>
            </a:r>
            <a:r>
              <a:rPr lang="zh-CN" altLang="en-US" dirty="0"/>
              <a:t>）以及</a:t>
            </a:r>
            <a:r>
              <a:rPr lang="en-US" altLang="zh-CN" dirty="0" err="1"/>
              <a:t>mT</a:t>
            </a:r>
            <a:r>
              <a:rPr lang="zh-CN" altLang="en-US" dirty="0"/>
              <a:t>带来的影响）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FDI</a:t>
            </a:r>
            <a:r>
              <a:rPr lang="zh-CN" altLang="en-US" dirty="0"/>
              <a:t>： 启动时间点不同， </a:t>
            </a:r>
            <a:r>
              <a:rPr lang="en-US" altLang="zh-CN" dirty="0"/>
              <a:t>PMT</a:t>
            </a:r>
            <a:r>
              <a:rPr lang="zh-CN" altLang="en-US" dirty="0"/>
              <a:t>后迅速回正，且时间点有先后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： 启动时间点相同，</a:t>
            </a:r>
            <a:r>
              <a:rPr lang="en-US" altLang="zh-CN" dirty="0"/>
              <a:t>PMT</a:t>
            </a:r>
            <a:r>
              <a:rPr lang="zh-CN" altLang="en-US" dirty="0"/>
              <a:t>后有滞后性回正，且时间点无先后 （</a:t>
            </a:r>
            <a:r>
              <a:rPr lang="en-US" altLang="zh-CN" dirty="0"/>
              <a:t>BCP</a:t>
            </a:r>
            <a:r>
              <a:rPr lang="zh-CN" altLang="en-US" dirty="0"/>
              <a:t>更线性）</a:t>
            </a:r>
            <a:endParaRPr lang="en-IE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F12D863A-8233-E323-2206-63269F30D8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338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3407C3E-0500-8BE9-D4E0-FCB1E618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CA1E4D7F-499B-5293-997C-45642E46B1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1AAAF9BC-B0D6-A31A-7843-88A0A0889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回到结果页</a:t>
            </a: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8D201674-E852-5C9D-7E5B-96F3CD66A3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575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5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89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Thanks for listening</a:t>
            </a:r>
            <a:endParaRPr lang="en-GB" dirty="0"/>
          </a:p>
        </p:txBody>
      </p:sp>
      <p:sp>
        <p:nvSpPr>
          <p:cNvPr id="530" name="Google Shape;53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85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B5B5EEA-2F73-65D3-DDC3-EB2838E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D7298C23-FA84-5456-D334-BD535B49CA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ACF0DA21-0015-5744-01F1-F6B8A77D9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Tx/>
              <a:buFontTx/>
              <a:buNone/>
            </a:pPr>
            <a:r>
              <a:rPr lang="en-IE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 1: But not sensitive to capture </a:t>
            </a:r>
            <a:r>
              <a:rPr lang="en-IE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small </a:t>
            </a:r>
            <a:r>
              <a:rPr lang="en-US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signal </a:t>
            </a:r>
            <a:r>
              <a:rPr lang="en-US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+ noise. (which is important in DTDM model!)</a:t>
            </a:r>
          </a:p>
          <a:p>
            <a:pPr>
              <a:buClrTx/>
              <a:buFontTx/>
              <a:buNone/>
            </a:pPr>
            <a:r>
              <a:rPr lang="en-US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Starting time </a:t>
            </a:r>
            <a:r>
              <a:rPr lang="en-US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not accurate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sz="1200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sz="1200" dirty="0">
                <a:solidFill>
                  <a:schemeClr val="bg2">
                    <a:lumMod val="10000"/>
                  </a:schemeClr>
                </a:solidFill>
              </a:rPr>
              <a:t>the reason of using Fuzzy entropy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- partial burst + EOL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20F4F1CD-C201-D4A5-D632-707D111392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240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4B65C16E-640C-C32E-668A-AD17AE5B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4957BC33-23BF-C671-EE97-FD788052E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1EA42D09-1C2B-3D17-6A4C-9DB500F0C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这是设置最小反应时间的原因，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r>
              <a:rPr lang="en-IE" dirty="0"/>
              <a:t>1.SSM </a:t>
            </a:r>
            <a:r>
              <a:rPr lang="zh-CN" altLang="en-US" dirty="0"/>
              <a:t>不能区分三大进程</a:t>
            </a:r>
            <a:r>
              <a:rPr lang="en-US" altLang="zh-CN" dirty="0"/>
              <a:t>sensory</a:t>
            </a:r>
            <a:r>
              <a:rPr lang="zh-CN" altLang="en-US" dirty="0"/>
              <a:t>，</a:t>
            </a:r>
            <a:r>
              <a:rPr lang="en-US" altLang="zh-CN" dirty="0"/>
              <a:t>cognitive</a:t>
            </a:r>
            <a:r>
              <a:rPr lang="zh-CN" altLang="en-US" dirty="0"/>
              <a:t>， </a:t>
            </a:r>
            <a:r>
              <a:rPr lang="en-US" altLang="zh-CN" dirty="0"/>
              <a:t>motor</a:t>
            </a:r>
          </a:p>
          <a:p>
            <a:r>
              <a:rPr lang="en-US" dirty="0"/>
              <a:t>2.</a:t>
            </a:r>
            <a:r>
              <a:rPr lang="zh-CN" altLang="en-US" dirty="0"/>
              <a:t>大多数决策用简单动作（按钮或鼠标），造成两个问题。第一把</a:t>
            </a:r>
            <a:r>
              <a:rPr lang="en-IE" altLang="zh-CN" dirty="0"/>
              <a:t>motor process </a:t>
            </a:r>
            <a:r>
              <a:rPr lang="zh-CN" altLang="en-US" dirty="0"/>
              <a:t>简化为</a:t>
            </a:r>
            <a:r>
              <a:rPr lang="en-US" altLang="zh-CN" dirty="0"/>
              <a:t>delay</a:t>
            </a:r>
            <a:r>
              <a:rPr lang="zh-CN" altLang="en-US" dirty="0"/>
              <a:t>，第二集中在远端肌肉，但假肢用近端比较多，且手与脑区的链接比手臂多且复杂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altLang="zh-CN" b="0" i="0" dirty="0">
              <a:solidFill>
                <a:schemeClr val="dk1"/>
              </a:solidFill>
              <a:effectLst/>
              <a:highlight>
                <a:srgbClr val="212121"/>
              </a:highlight>
              <a:latin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因为大多数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DM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操作的是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sensory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cognitive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层面，有了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EMG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界面的帮助可以操作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motor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</a:t>
            </a:r>
            <a:r>
              <a:rPr lang="en-IE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且可以确定决策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commitment</a:t>
            </a:r>
            <a:endParaRPr lang="en-IE" dirty="0"/>
          </a:p>
          <a:p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EOL</a:t>
            </a:r>
            <a:r>
              <a:rPr lang="zh-CN" altLang="en-US" dirty="0"/>
              <a:t>可以把</a:t>
            </a:r>
            <a:r>
              <a:rPr lang="en-US" altLang="zh-CN" dirty="0"/>
              <a:t>motor delay</a:t>
            </a:r>
            <a:r>
              <a:rPr lang="zh-CN" altLang="en-US" dirty="0"/>
              <a:t>分离开来，以研究不同肌肉在不同阶段的不同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59168714-4DD9-A9E2-EEFF-D392C7368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117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A4396256-CD2C-A69E-9835-C3312806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B2D260A0-1EB8-EAC1-83B2-97D07D3E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702BD8EC-1C0D-8B63-0B72-B6B0FB2DB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6EE186B9-8B7D-C8D8-46D7-87F2BE12D8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930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A6107B0-CBCB-D6B1-DB20-A8867A6DA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3931C449-5F4F-8F79-5ED8-3989E4B33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0A82F98F-2E0C-5E3A-09A1-81C51073C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主要是为了证明</a:t>
            </a:r>
            <a:r>
              <a:rPr 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Decision adaptation between sensory to motor area is muscle dependence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以下是各个阶段发现的不同，右边是对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EEG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部分的总结。总的假设是由于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BCP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缺少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feedback loop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以及</a:t>
            </a:r>
            <a:r>
              <a:rPr lang="en-US" altLang="zh-CN" sz="1200" kern="12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continus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flow,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它在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CPP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更容易积累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LRP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更容易触发（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fast-twitch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）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但是在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Motor preparation,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由于缺少与脑部的链接（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BCP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更难控制）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这也在行为层面被解释，通过比较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RT,MT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EOL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CW,HL FDIBCP, LR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的关系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不同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block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和不同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sub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这里主要比较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HL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，与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FDIBCP</a:t>
            </a: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06F0DCE7-5DE8-C4E2-559E-5774295BD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31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emf"/><Relationship Id="rId3" Type="http://schemas.openxmlformats.org/officeDocument/2006/relationships/image" Target="../media/image29.emf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38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49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51.emf"/><Relationship Id="rId10" Type="http://schemas.openxmlformats.org/officeDocument/2006/relationships/image" Target="../media/image7.png"/><Relationship Id="rId4" Type="http://schemas.openxmlformats.org/officeDocument/2006/relationships/image" Target="../media/image50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58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60.emf"/><Relationship Id="rId1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59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emf"/><Relationship Id="rId3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5.emf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70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1.emf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72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3.emf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7.png"/><Relationship Id="rId3" Type="http://schemas.openxmlformats.org/officeDocument/2006/relationships/image" Target="../media/image86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96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99.png"/><Relationship Id="rId10" Type="http://schemas.openxmlformats.org/officeDocument/2006/relationships/image" Target="../media/image8.png"/><Relationship Id="rId4" Type="http://schemas.openxmlformats.org/officeDocument/2006/relationships/image" Target="../media/image97.emf"/><Relationship Id="rId9" Type="http://schemas.openxmlformats.org/officeDocument/2006/relationships/image" Target="../media/image7.png"/><Relationship Id="rId14" Type="http://schemas.openxmlformats.org/officeDocument/2006/relationships/image" Target="../media/image9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05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07.emf"/><Relationship Id="rId15" Type="http://schemas.openxmlformats.org/officeDocument/2006/relationships/image" Target="../media/image108.png"/><Relationship Id="rId10" Type="http://schemas.openxmlformats.org/officeDocument/2006/relationships/image" Target="../media/image7.png"/><Relationship Id="rId4" Type="http://schemas.openxmlformats.org/officeDocument/2006/relationships/image" Target="../media/image106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5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8.emf"/><Relationship Id="rId3" Type="http://schemas.openxmlformats.org/officeDocument/2006/relationships/image" Target="../media/image117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0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9.png"/><Relationship Id="rId10" Type="http://schemas.openxmlformats.org/officeDocument/2006/relationships/image" Target="../media/image8.png"/><Relationship Id="rId4" Type="http://schemas.openxmlformats.org/officeDocument/2006/relationships/image" Target="../media/image126.emf"/><Relationship Id="rId9" Type="http://schemas.openxmlformats.org/officeDocument/2006/relationships/image" Target="../media/image7.png"/><Relationship Id="rId14" Type="http://schemas.openxmlformats.org/officeDocument/2006/relationships/image" Target="../media/image12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8.emf"/><Relationship Id="rId3" Type="http://schemas.openxmlformats.org/officeDocument/2006/relationships/image" Target="../media/image125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0.png"/><Relationship Id="rId3" Type="http://schemas.openxmlformats.org/officeDocument/2006/relationships/image" Target="../media/image129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2.png"/><Relationship Id="rId3" Type="http://schemas.openxmlformats.org/officeDocument/2006/relationships/image" Target="../media/image131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48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35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18.jpe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1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67847CD-41DE-2EE8-2EEC-1582E3DCA88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10316-B326-C9C5-7195-033BFC41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12" y="4566138"/>
            <a:ext cx="2899388" cy="2082110"/>
          </a:xfrm>
          <a:prstGeom prst="rect">
            <a:avLst/>
          </a:prstGeom>
        </p:spPr>
      </p:pic>
      <p:pic>
        <p:nvPicPr>
          <p:cNvPr id="144" name="Google Shape;144;p1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/>
          <p:nvPr/>
        </p:nvSpPr>
        <p:spPr>
          <a:xfrm rot="10800000">
            <a:off x="-1" y="-10806678"/>
            <a:ext cx="1278211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1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C20D4B8-8D56-4C40-9CA3-EC2E89A6E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583" y="792012"/>
            <a:ext cx="9867498" cy="13922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influence of response effector on decision adaptations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C5E861-4D3C-4C8B-8BCC-A892F07F5785}"/>
              </a:ext>
            </a:extLst>
          </p:cNvPr>
          <p:cNvSpPr txBox="1"/>
          <p:nvPr/>
        </p:nvSpPr>
        <p:spPr>
          <a:xfrm>
            <a:off x="3323915" y="3699628"/>
            <a:ext cx="6304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University College Dublin,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Biomedical Engineering, Dublin, Ireland,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iang.tong2@ucdconnect.i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fr-FR" sz="2000" dirty="0">
              <a:solidFill>
                <a:schemeClr val="bg2">
                  <a:lumMod val="10000"/>
                </a:schemeClr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Liang Tong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17208987</a:t>
            </a:r>
          </a:p>
          <a:p>
            <a:endParaRPr lang="en-GB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58C8C7-3058-5816-591B-952BF33C86F4}"/>
              </a:ext>
            </a:extLst>
          </p:cNvPr>
          <p:cNvSpPr txBox="1"/>
          <p:nvPr/>
        </p:nvSpPr>
        <p:spPr>
          <a:xfrm>
            <a:off x="3468093" y="2512041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Lab meeting- Nov 2024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1C8388-12D8-DE7C-C16A-C49B0FE01FFA}"/>
              </a:ext>
            </a:extLst>
          </p:cNvPr>
          <p:cNvSpPr txBox="1"/>
          <p:nvPr/>
        </p:nvSpPr>
        <p:spPr>
          <a:xfrm>
            <a:off x="9573058" y="47703"/>
            <a:ext cx="28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Last time: 23/04/2024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C787F-9CF6-B51A-CED4-08D90EAE5DE6}"/>
              </a:ext>
            </a:extLst>
          </p:cNvPr>
          <p:cNvSpPr txBox="1"/>
          <p:nvPr/>
        </p:nvSpPr>
        <p:spPr>
          <a:xfrm>
            <a:off x="3468093" y="3033270"/>
            <a:ext cx="60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School of Electrical and Electronic Engineering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4F56E-66EB-2862-E697-E6424C2777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405" y="3981265"/>
            <a:ext cx="1765494" cy="2572306"/>
          </a:xfrm>
          <a:prstGeom prst="rect">
            <a:avLst/>
          </a:prstGeom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043F53DA-9F0D-97E1-3E66-C25A7DD1D29F}"/>
              </a:ext>
            </a:extLst>
          </p:cNvPr>
          <p:cNvSpPr txBox="1"/>
          <p:nvPr/>
        </p:nvSpPr>
        <p:spPr>
          <a:xfrm>
            <a:off x="10641252" y="337245"/>
            <a:ext cx="176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04/11/2024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1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C5CA01-3BFC-43CE-D21C-BE9C71D6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1" y="1486527"/>
            <a:ext cx="5528870" cy="3417081"/>
          </a:xfrm>
          <a:prstGeom prst="rect">
            <a:avLst/>
          </a:prstGeom>
        </p:spPr>
      </p:pic>
      <p:sp>
        <p:nvSpPr>
          <p:cNvPr id="411" name="Google Shape;411;p18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/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E23C4-0F87-E944-CD3E-99342D4C7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EC356-BF20-66E1-794A-D0F3215B0B39}"/>
              </a:ext>
            </a:extLst>
          </p:cNvPr>
          <p:cNvSpPr txBox="1"/>
          <p:nvPr/>
        </p:nvSpPr>
        <p:spPr>
          <a:xfrm>
            <a:off x="1374724" y="-16795"/>
            <a:ext cx="795846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sz="2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 Accuracy Summary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no clear difference in acc between FDI and BCP 82%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High contract (0.14) has higher ACC 89% vs 80%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D9697-B0CA-E839-72C6-34C5CE953F79}"/>
              </a:ext>
            </a:extLst>
          </p:cNvPr>
          <p:cNvSpPr txBox="1"/>
          <p:nvPr/>
        </p:nvSpPr>
        <p:spPr>
          <a:xfrm>
            <a:off x="1533003" y="4986605"/>
            <a:ext cx="1018365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RT Summary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BCP is 20-30ms faster than FDI in RT=PMT+MT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Low(Hard) slower RT , more symmetric, High(Easy) more right screw;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3DEDD-51B5-71B5-4D30-85E9C18074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2207" y="2753097"/>
            <a:ext cx="4897234" cy="3026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CECC9-F57C-B031-618C-4924C91BF2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1492" y="660169"/>
            <a:ext cx="3386702" cy="2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B795A2E5-839C-46F7-D1B9-50B291DB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C767CD-D0EB-6CEB-16FC-9B0A26ED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0" y="2326908"/>
            <a:ext cx="5334000" cy="4000500"/>
          </a:xfrm>
          <a:prstGeom prst="rect">
            <a:avLst/>
          </a:prstGeom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C5AD6BB9-9D15-CABD-4E1A-1CC1C6CF9784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504601E2-ACAD-F99B-9DF0-C6F56BB7AC19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E0D22506-51CB-FAF0-F8FD-5DC5E209BC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AC8586B1-C90B-B98A-D7DD-2844796010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335B0004-EDD8-61CA-CDC1-CDEB32966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DD275911-A550-E59D-12B2-E9CE8087D7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25366280-22BD-E0D4-89E5-BCB1E3DF2D8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FC5F46B5-668C-F82A-2AC6-6D85944E50B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0ACC6847-78CD-D901-7A0A-47AD2F58FFA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73325477-65E2-6F9E-EE3A-8148DA7EAF8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00644-8D31-5EF8-1809-85AE058CE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6CEFBE-4D88-A72B-704F-5441B7D789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570" y="2326908"/>
            <a:ext cx="53340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99915-0C77-D93B-A955-EADD84D46F8F}"/>
              </a:ext>
            </a:extLst>
          </p:cNvPr>
          <p:cNvSpPr txBox="1"/>
          <p:nvPr/>
        </p:nvSpPr>
        <p:spPr>
          <a:xfrm>
            <a:off x="6756380" y="7011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EOL update</a:t>
            </a:r>
            <a:r>
              <a:rPr lang="en-IE" b="1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878B58-41B0-95BE-01CE-D58E91F787DC}"/>
              </a:ext>
            </a:extLst>
          </p:cNvPr>
          <p:cNvSpPr txBox="1">
            <a:spLocks/>
          </p:cNvSpPr>
          <p:nvPr/>
        </p:nvSpPr>
        <p:spPr>
          <a:xfrm>
            <a:off x="2235379" y="237040"/>
            <a:ext cx="3431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MT analysis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=RT- EMG onsite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E35-AC55-93BC-382C-A6BEC81DEC6B}"/>
              </a:ext>
            </a:extLst>
          </p:cNvPr>
          <p:cNvSpPr txBox="1"/>
          <p:nvPr/>
        </p:nvSpPr>
        <p:spPr>
          <a:xfrm>
            <a:off x="7850102" y="6019631"/>
            <a:ext cx="1352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Mean: 0.103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C148-C9BE-4470-8C4F-8AABB4472B79}"/>
              </a:ext>
            </a:extLst>
          </p:cNvPr>
          <p:cNvSpPr txBox="1"/>
          <p:nvPr/>
        </p:nvSpPr>
        <p:spPr>
          <a:xfrm>
            <a:off x="9927158" y="6019631"/>
            <a:ext cx="191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Mean: 0.062822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23C8F-85A1-9F77-BB17-E535A3B045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2201" y="1634316"/>
            <a:ext cx="3168737" cy="5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B934C579-BFAE-6B78-01DA-145AABF5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89E0FF83-9851-E06E-BA46-8590E1A82314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CA7442D9-869F-F57E-9948-6F1839A3313A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EAD13375-D6C7-C10A-E9B0-6B13F3729D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BA282105-B4E3-A81C-76CF-9AEEA41744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FB7E32C7-49F0-6BB0-D3D3-D38E1FCCC2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37153A28-B509-20D0-A9D4-4333F7F788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9EF7228A-3B15-BB79-52AD-1842F2D342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97BD3F18-BC75-46ED-0C63-A389848760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21FD24AA-3814-FF22-6D6D-5C03395C3B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03B58D73-7BFB-AE7B-7ABC-87DB30844A4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BCA8E-1851-DAFB-4E6A-7383A2087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0D26B-B879-B95A-80D5-A8FA44A7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59194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onsite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C3378-C17A-7D57-1134-518D33B32580}"/>
              </a:ext>
            </a:extLst>
          </p:cNvPr>
          <p:cNvSpPr txBox="1"/>
          <p:nvPr/>
        </p:nvSpPr>
        <p:spPr>
          <a:xfrm>
            <a:off x="2024441" y="1102121"/>
            <a:ext cx="60977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60ms-20ms faster than BCP ****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73E5-A13D-D936-8BF1-9EE7C1F21F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8150" y="2427684"/>
            <a:ext cx="4111603" cy="3083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0EE0D-454E-AC55-BE6E-22DCAB3287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200" y="2430003"/>
            <a:ext cx="4434501" cy="332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09FA4-889D-88D9-C3C8-416BB23F0F4D}"/>
              </a:ext>
            </a:extLst>
          </p:cNvPr>
          <p:cNvSpPr txBox="1"/>
          <p:nvPr/>
        </p:nvSpPr>
        <p:spPr>
          <a:xfrm>
            <a:off x="7470602" y="5547936"/>
            <a:ext cx="1452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E8AA-0180-D362-66B9-D3683FB54339}"/>
              </a:ext>
            </a:extLst>
          </p:cNvPr>
          <p:cNvSpPr txBox="1"/>
          <p:nvPr/>
        </p:nvSpPr>
        <p:spPr>
          <a:xfrm>
            <a:off x="9419651" y="5538362"/>
            <a:ext cx="1452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Mean: 0.91249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84B4D-F98B-B544-0AEE-31EC758271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7733" y="1002562"/>
            <a:ext cx="5067433" cy="9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9F80687A-6A39-8CFA-6AE1-62F6EA8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BD60-2B80-5C7B-E165-EC1FBCD9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58"/>
          <a:stretch/>
        </p:blipFill>
        <p:spPr>
          <a:xfrm>
            <a:off x="1112381" y="71822"/>
            <a:ext cx="10966534" cy="5769556"/>
          </a:xfrm>
          <a:prstGeom prst="rect">
            <a:avLst/>
          </a:prstGeom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B8D40EF7-E262-82BE-E83D-E79C4ACD01AC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804880FB-2C8A-336B-875A-5C2BDFA8EEC4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747E74C2-DE07-D800-7375-104EF2808B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48D3CAB8-FF08-CC4C-AA48-0DA192045A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1C636E87-1848-ED8D-A7F9-5D72CFE5EB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899166DD-A30C-0DCB-8B04-0C908CABCD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A912F499-216E-2DAC-8A16-BCA3AD7CB8D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D12AFC38-968E-1873-565C-D93B2B1AF3B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9650A526-BF83-5743-13F4-68DF19D7154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EE31FDB1-0C19-BBA7-3D25-0F0217D0BAD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0379B-6EBB-D14E-9DE4-D73069DD8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91E557-F263-EDB4-0C16-D9FB643F4F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6381" y="4176487"/>
            <a:ext cx="3677300" cy="764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2E64EA-D8F1-75E1-9BD2-2145D4321F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03" y="5339177"/>
            <a:ext cx="5272087" cy="4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EB0C7C5-1BB1-422F-47E2-2C0203D3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A8D30D-76F0-54C7-1072-1011391F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28" y="2690392"/>
            <a:ext cx="7277739" cy="3698585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1E4FB5C3-EFD7-07FA-F73C-D3BFD57F4AE9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F0C59914-EAA0-65F5-CB61-BDAC376D4C88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9E07F0AE-8E12-0F1A-2D21-398F47C01B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F469D85-0C8A-34CB-CF65-A20AEBD3EC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00B48C3E-7C3C-8D68-C756-5B716F15A0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C9B39005-1E5B-560E-FE97-85B8FE87986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4A0ADB46-5FEE-76FF-909C-29BA98030B5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1A27356B-F83E-05FD-DFAC-201ACE0E937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9FEE602F-0892-B3E3-B3FE-C456E9E3832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5A8D1B57-DE68-8780-7D40-99140D1A8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37269-3F4F-B7F1-9659-5A1BF905CD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62509-8B5A-CDAA-ED1C-370F9E2B319B}"/>
              </a:ext>
            </a:extLst>
          </p:cNvPr>
          <p:cNvSpPr txBox="1"/>
          <p:nvPr/>
        </p:nvSpPr>
        <p:spPr>
          <a:xfrm>
            <a:off x="1777767" y="67358"/>
            <a:ext cx="609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SSVEP (21.5Hz) - A23</a:t>
            </a:r>
            <a:endParaRPr lang="en-IE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3B72D-330E-7DFA-4464-D1F373D65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0856" y="307772"/>
            <a:ext cx="2358575" cy="291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A0DF0-5851-47B3-B62B-565F1DD697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819" y="668057"/>
            <a:ext cx="6316460" cy="1563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0F593-C1F8-ECD8-F8D1-D3E173F93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5455" y="3731250"/>
            <a:ext cx="2739817" cy="20548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AEC6077-BB65-BDDE-C6DC-D7F08CEF4ADC}"/>
              </a:ext>
            </a:extLst>
          </p:cNvPr>
          <p:cNvSpPr txBox="1">
            <a:spLocks/>
          </p:cNvSpPr>
          <p:nvPr/>
        </p:nvSpPr>
        <p:spPr>
          <a:xfrm>
            <a:off x="1732969" y="2325191"/>
            <a:ext cx="3048080" cy="8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Low vs high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98D4D-9BA7-7F60-18E4-5118E7DC90A4}"/>
              </a:ext>
            </a:extLst>
          </p:cNvPr>
          <p:cNvSpPr txBox="1"/>
          <p:nvPr/>
        </p:nvSpPr>
        <p:spPr>
          <a:xfrm>
            <a:off x="1703259" y="640051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bright first and dim first are opposite phase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8665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C48050C-7453-D8CE-925F-E9E16043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2A6AE6D2-5F32-60BB-56D5-78AD9579EC3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EA1F3099-116D-DCF3-E024-3EA5193A799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1E9A7ED3-47C3-C13C-255C-725A1F45E6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A1ADBDB4-3FCB-7565-3B9D-C3397F62EF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0AEB92A-843B-E587-BA11-0460BDE36B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E1171FB6-B398-229F-72B3-A77D313BB0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881ED70-BFD0-58E1-69EC-433E38193DE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E1B08C43-8F06-14C1-ACF4-476DEEBBDB8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7F011A8-839B-A324-5894-32F859D9B9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D90E74-5E15-5E70-BD9A-9CA7A8C49A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CD60-AA32-0DD0-A2E4-B8E7A13141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102ADA-E705-E0BB-2BF4-769D3A9D23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0977" y="542443"/>
            <a:ext cx="7051023" cy="29379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BD884A-E284-C1CB-4057-0395960F4BB9}"/>
              </a:ext>
            </a:extLst>
          </p:cNvPr>
          <p:cNvSpPr txBox="1">
            <a:spLocks/>
          </p:cNvSpPr>
          <p:nvPr/>
        </p:nvSpPr>
        <p:spPr>
          <a:xfrm>
            <a:off x="1835007" y="1818604"/>
            <a:ext cx="4260993" cy="367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Low vs  high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98CA-5907-5FF1-2BD3-D703E99AA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1630" y="3415744"/>
            <a:ext cx="6980370" cy="354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7A68-090E-E75A-82E7-044D49C89C16}"/>
              </a:ext>
            </a:extLst>
          </p:cNvPr>
          <p:cNvSpPr txBox="1"/>
          <p:nvPr/>
        </p:nvSpPr>
        <p:spPr>
          <a:xfrm>
            <a:off x="1738567" y="4745083"/>
            <a:ext cx="4171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</a:rPr>
              <a:t>BCP (2) slightly higher at first but lower slop, lasting longer</a:t>
            </a:r>
            <a:br>
              <a:rPr lang="en-IE" sz="20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IE" sz="2000" dirty="0">
                <a:solidFill>
                  <a:schemeClr val="bg2">
                    <a:lumMod val="10000"/>
                  </a:schemeClr>
                </a:solidFill>
              </a:rPr>
              <a:t>FDI (1) higher in the steady stage</a:t>
            </a:r>
            <a:endParaRPr lang="en-I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5F3D8-0F3C-AF5F-A27F-8AB76FF667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2935" y="2855287"/>
            <a:ext cx="3868695" cy="5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4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C0DADBB-E1A1-D5CF-DE7D-FE200A54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C32BDFB-F1D9-6151-EC4A-92218B35A87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053E0B07-2E5B-4DDE-2F5D-B8D9EE61D541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D41C7DEA-333F-C728-6F8B-93314464FE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C1DF68CD-2A5C-58A4-2FD2-99D176E1B5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79065CA0-81E7-F41A-7E7C-CDE78D9771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05E82CE-73B8-FC77-A54B-2ED2B6FE76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E62B2C5-0514-E8C6-DCE8-14FC2B5147A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0BA05E06-E6C7-CDB3-7AE0-80469D70305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2A8D4F77-778E-FD4A-16AF-9F02E7B0CE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20BA1CD-A698-7759-9AFA-7F27A33ECE4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EE3632-FC6F-9771-8BBC-390CAF723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F5392-5ECB-4779-3F0D-4816E49D6098}"/>
              </a:ext>
            </a:extLst>
          </p:cNvPr>
          <p:cNvSpPr txBox="1"/>
          <p:nvPr/>
        </p:nvSpPr>
        <p:spPr>
          <a:xfrm>
            <a:off x="2148739" y="399493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67539-9B26-8CA7-45F1-81FDF7F02A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762" y="2147624"/>
            <a:ext cx="8058735" cy="4094424"/>
          </a:xfrm>
          <a:prstGeom prst="rect">
            <a:avLst/>
          </a:prstGeom>
        </p:spPr>
      </p:pic>
      <p:pic>
        <p:nvPicPr>
          <p:cNvPr id="5" name="Picture 4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5028E7A0-0F48-1D23-A848-7CA5901299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7" y="283205"/>
            <a:ext cx="3495227" cy="199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DBCDC-9EC0-C570-83B9-AA8EF8160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819" y="154369"/>
            <a:ext cx="2220219" cy="28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8EAED605-88D3-E569-81FF-E99285140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AAD84-EC63-A2AB-F72E-519848DB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1" y="-108849"/>
            <a:ext cx="4791586" cy="3593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47B02-874D-7981-7A2E-8ADB1C92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40" y="1209966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6520-17E7-4C40-5752-A8DC572E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40" y="3484841"/>
            <a:ext cx="4601667" cy="3451250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659CFC5A-45A4-E947-5C4D-79023B1EBE41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FA7A9B5A-EB9D-F03C-C303-7EE3A70F51EA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5EE4A760-A586-B86B-77C7-2D6F2CD087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567E606-5573-8BCD-B4E8-A14804FBD3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01B187E6-74C9-B0E2-D351-323F69CDAA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07F95103-C545-57B3-F365-C9ECE6C682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FADD21F0-D3F2-5813-7D2A-922C9D9751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D0E0666-4419-CD09-339D-FC74050C355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DAB18E41-D433-0FEE-B068-3CD86EE8119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B7EF5017-2C65-8A57-4F43-774819E62AF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60212-4C94-7311-27A6-6D2BC5974F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5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90F52-C73B-9E51-D555-C6242BF5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24" y="539799"/>
            <a:ext cx="6650183" cy="498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C90F9-12B3-8DE1-8057-C87A34FD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99"/>
            <a:ext cx="9710450" cy="51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43FC1A-EB66-F728-9670-71467D0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247873"/>
            <a:ext cx="6025645" cy="451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28349-FC6C-232E-3820-38ACE970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967" y="400937"/>
            <a:ext cx="10534912" cy="55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26DBD8-58ED-DE0C-270B-C093325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12" y="0"/>
            <a:ext cx="10862188" cy="6858000"/>
          </a:xfrm>
          <a:prstGeom prst="rect">
            <a:avLst/>
          </a:prstGeom>
        </p:spPr>
      </p:pic>
      <p:pic>
        <p:nvPicPr>
          <p:cNvPr id="164" name="Google Shape;164;p2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"/>
          <p:cNvSpPr/>
          <p:nvPr/>
        </p:nvSpPr>
        <p:spPr>
          <a:xfrm rot="10800000">
            <a:off x="-7186" y="-10806678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6F226-801F-F93F-7993-F664C598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66" y="1325880"/>
            <a:ext cx="5608320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2AD07-133A-59B2-53AB-AC5081E8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716" y="807297"/>
            <a:ext cx="10473780" cy="55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284E7F9-43BC-EBF0-CE92-0221351D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39D6B-70E7-6162-B81D-87FC333B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9" y="1200680"/>
            <a:ext cx="5552903" cy="4164677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AD189BA-344C-0D32-2DD5-87457BBBEE0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8EBD6BF-A57C-F009-E921-D28DE38BABC5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5F0FD428-80FF-FE49-8789-0970541E10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B5245EDE-B666-284B-E860-B88E369E03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8FE79F26-8753-7DF4-0B17-99D6AC4E60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B7EF4DB0-EBEA-5114-AD45-EC940E9138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04A1768-D3FD-D2A0-F090-D48F688C055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FF5AD9FC-A0B7-909B-819C-5CF9F2E0CA4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9173DD3-4DBE-285E-CFE2-41FC3877B05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53028339-96EF-B51C-5E9B-F2B458843B5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5872F-6CE7-B2E8-94FB-61862F3754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D104E4-68FE-C988-6559-B02540DC6E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9493" y="844160"/>
            <a:ext cx="9260378" cy="48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55232277-D896-723A-9B7A-0CCFDF4D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98875F-AF95-C360-5347-52BAC737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096"/>
            <a:ext cx="6640788" cy="4980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27FE9-1B4E-C53F-B38D-852780D8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036" y="1133702"/>
            <a:ext cx="8238964" cy="4339706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36F84529-E64B-0A91-362F-05A2DEDC1440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6A3242BB-E491-D6CC-F487-FFB0896C1D5E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30729397-3E0F-4D72-6601-F13F4F926F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0E227333-99FD-B4F6-45F2-FA8D79DA63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E04A3E40-F233-609F-7037-05774CCFC8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CA2D104-C6F0-3938-0DEF-3146C9CA1E6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3FB05794-5630-317F-D20A-5C5B488147B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C9E7070-4C3B-1F85-01E0-0F8F37F3D5F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F8A5818F-9A7C-0B72-894F-AB8DCBCA0D6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AB50F3F-E0B5-6944-9F10-9575F95B6B9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8DF3E-93E0-F462-4494-D1019C9564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8A59F9F-C4F1-E466-9727-1179FD09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429EDC62-5D89-9A4C-B835-71105CF9E150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83E7638-231B-0A95-DECA-5462E0931885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0D4A66B9-794D-786F-51C0-E195CBC42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A719B914-EC4B-5499-ED90-2D7DEA650D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7DB4AA84-13F8-2735-8128-F68B715694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E975ECF4-6334-E1DF-56FC-4B90A69156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A6E964F9-262B-0A46-F732-8701DBAF03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E8FDBC16-86EC-B97C-680E-B005B42F37E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FE6779AD-0BD9-5EAC-CDE4-4B5382AD73C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713ACF1D-B413-187F-CDE8-22641E65F5D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3482B-2BF4-4A22-0124-0FFA69AC4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787D6E-E5C2-5993-51D4-8EB28C121D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4600" y="828231"/>
            <a:ext cx="9635609" cy="50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A4B1CD8-5BF4-2867-8E83-6A14F8D9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4AB95617-E8D6-96DE-12C0-3004CE0EE74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61AAAE3-7F0D-270A-1FAC-0D51440FE82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1A8D641E-6657-F24E-0C0A-3F53E2E711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C868C441-66BE-AB19-8F40-4613684E12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6D6E1AF-3F29-E1B8-35AB-EF6F429176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82994D24-BAB4-0005-4202-35B28A0DAE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709EC44-87A3-7A64-1DFA-70B5C5F6792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0E6A7CA-D2B2-0D71-9F31-73BABBBCE0F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A70D4A05-6ED6-1C49-69F0-C1AD36F067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55D3900-06BC-0110-486D-9A9BC8A4340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8E99C-23AE-9826-9465-D46E0FD78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20602-8DD2-D237-755A-249B4396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011" y="292146"/>
            <a:ext cx="8534400" cy="1507067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MB analysis 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69A8-A7D4-2ECC-B51F-E9FF8F5C8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7692" y="634468"/>
            <a:ext cx="2748715" cy="3701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86B09-BF11-22F8-BAA2-7587652824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0169" y="1616534"/>
            <a:ext cx="4227181" cy="2147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52F66-8C3C-6028-8908-E6674B6E07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8912" y="3901537"/>
            <a:ext cx="5209694" cy="23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532028A-EA61-4285-7811-E526AB0E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D52E5-A8B9-ACFD-6A76-31FDCE9F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40" y="1762929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CB642-4658-84EF-012F-602BF369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40" y="1762929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975E-244E-C71F-1D52-08D2242CD713}"/>
              </a:ext>
            </a:extLst>
          </p:cNvPr>
          <p:cNvSpPr txBox="1"/>
          <p:nvPr/>
        </p:nvSpPr>
        <p:spPr>
          <a:xfrm>
            <a:off x="2590805" y="6096215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A79BDE-90AF-4DB6-4F17-F02B4E64B781}"/>
              </a:ext>
            </a:extLst>
          </p:cNvPr>
          <p:cNvSpPr txBox="1">
            <a:spLocks/>
          </p:cNvSpPr>
          <p:nvPr/>
        </p:nvSpPr>
        <p:spPr>
          <a:xfrm>
            <a:off x="1464640" y="337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FDI (C3/4+)                      BCP (C3/4+) </a:t>
            </a:r>
          </a:p>
        </p:txBody>
      </p:sp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D8C1E405-BAFD-6B41-ABC3-5882048778A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F2BAC1C-2FCB-F228-D5B2-574A96FDF59C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6018768F-59CF-22A8-79C6-9CFC9E26BA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E732798F-472D-A5E3-686F-84866AB672F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F7C4C046-981B-7579-EA63-4D77044D64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FE53D06C-1BBD-0E40-B587-ED65C88C828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E301A141-8E91-D1F4-33DF-07F2DA6EE66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68A5B9AA-0444-4B7A-2195-F50D7F4CA53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441864F-0420-51FD-D171-680001109E5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BFC4B615-B955-4989-6D4D-40F7580D22A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BBCD98-199C-FBDE-35CA-3392E97BCF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2341008-46CD-305C-E829-6B9493E5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EE4B3-F13C-DFC8-2D93-85C02AAC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19" y="1890395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A0A84B-FB83-F079-006A-BDB3B4AC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19" y="1890395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E3C62-B4DE-35CA-0F22-876BC4E03A24}"/>
              </a:ext>
            </a:extLst>
          </p:cNvPr>
          <p:cNvSpPr txBox="1"/>
          <p:nvPr/>
        </p:nvSpPr>
        <p:spPr>
          <a:xfrm>
            <a:off x="2803918" y="5741727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302444-6C2A-5A43-0FC2-1AF4E93F5C54}"/>
              </a:ext>
            </a:extLst>
          </p:cNvPr>
          <p:cNvSpPr txBox="1">
            <a:spLocks/>
          </p:cNvSpPr>
          <p:nvPr/>
        </p:nvSpPr>
        <p:spPr>
          <a:xfrm>
            <a:off x="1699019" y="390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C3+</a:t>
            </a: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116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                                  </a:t>
            </a:r>
            <a:r>
              <a:rPr kumimoji="0" lang="en-IE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C4+55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50EC64B8-C8E6-5FF3-56E3-676A1CE84DE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CF42D349-6223-62A9-EF73-E2A79797B89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ABA69590-7479-964A-560E-8B11A0A2BF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7908A140-E318-D0DE-7DF4-49066B4379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F5C287E-7F57-B544-9358-894C29C043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51F9EDB0-5FA7-4348-E281-63272131B46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FB6F3063-AD17-BA22-94FB-37D53C35369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3588AF49-98A4-84D5-346A-7362E086A37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350F94F3-0E40-1A9E-E18D-D721F0A5FEE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2AB5D69-EC4B-CBDA-F86C-F45FD9C80D0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E1E25-99F8-A47B-9570-98B805ABB9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064E-CA29-4186-A013-0DAB1540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9CCE-886C-499D-3363-DBEC0B63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CC9D4-FBC5-F656-BC26-F450A158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75" y="0"/>
            <a:ext cx="4447177" cy="333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C5E4C-C005-A486-05AE-3EAE9183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05299"/>
            <a:ext cx="5334000" cy="400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97BF02-44D0-F154-3911-CDBFBD29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A7E417-0EAA-41E1-5206-9C8B5070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11" y="1814013"/>
            <a:ext cx="4926695" cy="369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0AF03-9261-E95E-6644-05D5DDE0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F7CF88-54FC-ADDE-0CE5-DB6EF15E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997" y="1290111"/>
            <a:ext cx="9004292" cy="47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/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73B6F7-33B0-39C3-0AD0-F54D11EF8A5D}"/>
              </a:ext>
            </a:extLst>
          </p:cNvPr>
          <p:cNvSpPr txBox="1">
            <a:spLocks/>
          </p:cNvSpPr>
          <p:nvPr/>
        </p:nvSpPr>
        <p:spPr>
          <a:xfrm>
            <a:off x="1863797" y="109066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F4892-538A-AA5A-0CE3-306DCB55C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F29FA7-A1E5-16B1-C0A5-3D09E17C15F9}"/>
              </a:ext>
            </a:extLst>
          </p:cNvPr>
          <p:cNvGrpSpPr/>
          <p:nvPr/>
        </p:nvGrpSpPr>
        <p:grpSpPr>
          <a:xfrm>
            <a:off x="2050108" y="1021606"/>
            <a:ext cx="9597719" cy="5470155"/>
            <a:chOff x="2236819" y="1021606"/>
            <a:chExt cx="8113216" cy="47284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7890B0-B4F3-129D-115C-A328CC6A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36819" y="1021606"/>
              <a:ext cx="8113216" cy="47284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2F9C2B-C3CB-0F0F-7718-8817BFA9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4452" y="4276344"/>
              <a:ext cx="924427" cy="5878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E2F4-7D97-35B5-1F1E-C829766FB926}"/>
                </a:ext>
              </a:extLst>
            </p:cNvPr>
            <p:cNvSpPr txBox="1"/>
            <p:nvPr/>
          </p:nvSpPr>
          <p:spPr>
            <a:xfrm>
              <a:off x="6199871" y="4024120"/>
              <a:ext cx="4150164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Training section (real-time feedback)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10 min  EMG calibration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15 min for force control training (20%)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15 min for contrast discrimination task  learning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9A533A-D18D-BAEC-7E11-F58160D0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86" y="2297304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70BD6-7895-E62C-7B12-6D7EDE67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D80A2-65CF-1C6E-9ABD-14458487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6082" y="1836135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55959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56365E-6DC3-EE3E-BABC-BB2DC09A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78" y="2189900"/>
            <a:ext cx="4544822" cy="3408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7655B-8E82-C5C7-2AA5-8BFA3C9C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MuBeta_EOL_HL.mat</a:t>
            </a:r>
            <a:endParaRPr lang="en-I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D493EB-1EDE-71A7-FE4E-C2E466F3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718539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48182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4CBD-D62A-35D5-DC1B-18D163AC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319F-4E0B-EE0C-2AC1-B3CF2DD0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56826-1696-13BD-AB05-7C51157B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66" y="-174625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57181-D763-B3BE-DC9D-4ACB798A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23" y="3693478"/>
            <a:ext cx="4724460" cy="3543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82232-9B26-6130-E317-53FD1473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9166-9EEF-3EC6-B69A-A1D315B7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C2A2-034C-DF98-5D8E-766291D8B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867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1EE1E-C7B8-B23B-DA24-55B954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47" y="2182265"/>
            <a:ext cx="5143180" cy="3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7F5DA-1F49-E0A6-CCA8-8C9E1DD4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77" y="2217683"/>
            <a:ext cx="4813737" cy="36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4EF08-8A36-B175-083D-CE442343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E3DED-2886-174A-EE11-9F388A4D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072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763657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/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85EB1-9F9C-2A33-9207-2455A1ED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339" y="3991333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LRP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B34A-B6EA-D3FD-1934-BBD5E47DAC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116"/>
          <a:stretch/>
        </p:blipFill>
        <p:spPr>
          <a:xfrm>
            <a:off x="6291874" y="791819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3AC124DB-73BF-6068-ADEA-253346AC6F2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361" r="4400"/>
          <a:stretch/>
        </p:blipFill>
        <p:spPr>
          <a:xfrm>
            <a:off x="6000255" y="3283708"/>
            <a:ext cx="6240845" cy="35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3AA28-C73A-2A2F-40B2-362D3B93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287" y="447628"/>
            <a:ext cx="2320324" cy="29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EDCA3-3D32-3906-4572-767ACF3E02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15010671-7F36-0C14-CD71-DEED8340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0872F0-2940-D958-E03D-1BFA6B42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976" y="19978"/>
            <a:ext cx="4066685" cy="305001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202160A-DEA8-939E-CE56-9E3B8917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76" y="2185574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A7A0D862-7268-06E0-4AF8-0F1E111F2061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0CE92475-2F56-4A6E-1570-CE2BA3AB59C4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64786D96-3892-6E13-3AAF-9604D2D3C5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D584300D-939A-B3AC-DE63-4E0169A4651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3B30C03-7C79-679D-9CB9-ECAD82C51D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8EEF6E38-4933-7518-1EEC-DA5D333D3C0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37A06FC8-E418-8BE9-E8B0-FF8EA78896F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A442A27D-4BB8-870A-D872-5B7BFF02B94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27F87DCC-20AD-8E5E-34F3-3BE2D8F84CF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D6B92D09-32BC-91F8-1B06-CA1838A2911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29121-5439-DFF3-B380-0C799382AE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71922-0DD5-1C0E-3656-AD065017C7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6610" y="2940828"/>
            <a:ext cx="4641445" cy="3481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AE912-DB2F-688D-2948-DCA8C6428F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2836" y="209475"/>
            <a:ext cx="2248501" cy="16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3B46-9668-D63F-FE92-4E806DC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2EC01E-9723-59AD-E58F-1A44DD36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2033443"/>
            <a:ext cx="82610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E5926-7BDA-24C4-A373-D03746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5" y="2543694"/>
            <a:ext cx="4434262" cy="33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C0070B13-0863-66C6-33B9-D11DC220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8320AF-55C3-CC9D-307D-BC89FDCFF749}"/>
              </a:ext>
            </a:extLst>
          </p:cNvPr>
          <p:cNvGrpSpPr/>
          <p:nvPr/>
        </p:nvGrpSpPr>
        <p:grpSpPr>
          <a:xfrm>
            <a:off x="1314560" y="77075"/>
            <a:ext cx="7682407" cy="6573606"/>
            <a:chOff x="418885" y="0"/>
            <a:chExt cx="7075108" cy="59478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73B220-724D-9710-6804-F6563934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E2057-173C-538E-161B-6BA1F33B8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624974-A3DB-6F10-B418-5FDC1961D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FFA963-3A8D-F261-EB5D-2316DC775903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E09872-0427-44E3-BF58-671D98B38EEF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365FE7-35BA-2BE5-61CC-760D8A88E496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E44A47-D9F5-BDF6-51CA-4E1BEB1D2909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2s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B7E0EF-CE86-2A19-CB05-F0386E6C2128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65FEB-4D0E-3124-7643-8D5DF90B2347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9237AD-F79C-FA89-BD34-5A244E13ECB5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BD774F-DC2D-CB1F-6DD2-0F4D1BDF5A1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2246DD-5D41-6062-13F6-604C39DDE6AF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1.5s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3CBF171-E4CC-5D6C-E2D9-59097359CB57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7A4B04-2EF8-E58B-EC76-462FF741C527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4F24DE-0996-33B6-3BDA-EC31C5B36CD8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680045-4BC4-8D11-2A4B-8C4E4A6EC03A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4DD2B2-6CDC-4CC3-A59A-8A3FEE2FC58C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0.7s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B0BEF5-FBC1-8477-92E8-82A05B3B3BCC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0.5s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7026DE-9956-2BC2-7913-23C2D311F9B2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48022A-DB85-6FB0-E65B-1422B830FCEC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A93AAA-12DE-264D-1BA4-B5AC7BFE4210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D740C1-05EC-CF2F-3A0C-D103959793D0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CDB689-6D34-AF91-AF47-064E11C49CAC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C9D927-E968-04A2-B2F5-3F01584A7953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200" name="Google Shape;200;p3">
            <a:extLst>
              <a:ext uri="{FF2B5EF4-FFF2-40B4-BE49-F238E27FC236}">
                <a16:creationId xmlns:a16="http://schemas.microsoft.com/office/drawing/2014/main" id="{DE8E55A3-F79C-1FC1-CDA6-A08567F3A7BD}"/>
              </a:ext>
            </a:extLst>
          </p:cNvPr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>
            <a:extLst>
              <a:ext uri="{FF2B5EF4-FFF2-40B4-BE49-F238E27FC236}">
                <a16:creationId xmlns:a16="http://schemas.microsoft.com/office/drawing/2014/main" id="{607028C3-6EED-E14A-2DAD-51AF112D2C10}"/>
              </a:ext>
            </a:extLst>
          </p:cNvPr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>
            <a:extLst>
              <a:ext uri="{FF2B5EF4-FFF2-40B4-BE49-F238E27FC236}">
                <a16:creationId xmlns:a16="http://schemas.microsoft.com/office/drawing/2014/main" id="{D6972F27-9179-B1F4-C5FD-A1727F4480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>
            <a:extLst>
              <a:ext uri="{FF2B5EF4-FFF2-40B4-BE49-F238E27FC236}">
                <a16:creationId xmlns:a16="http://schemas.microsoft.com/office/drawing/2014/main" id="{F1BA6ACE-AF6E-E370-9ABF-24E2AC2779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>
            <a:extLst>
              <a:ext uri="{FF2B5EF4-FFF2-40B4-BE49-F238E27FC236}">
                <a16:creationId xmlns:a16="http://schemas.microsoft.com/office/drawing/2014/main" id="{7105EDDE-CFFC-C157-A0CF-D2311869E3A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>
            <a:extLst>
              <a:ext uri="{FF2B5EF4-FFF2-40B4-BE49-F238E27FC236}">
                <a16:creationId xmlns:a16="http://schemas.microsoft.com/office/drawing/2014/main" id="{F94CDDD9-D428-9616-2C50-60541765E8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>
            <a:extLst>
              <a:ext uri="{FF2B5EF4-FFF2-40B4-BE49-F238E27FC236}">
                <a16:creationId xmlns:a16="http://schemas.microsoft.com/office/drawing/2014/main" id="{AF57FA6E-A911-5C41-31EA-1B9087E9A5D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>
            <a:extLst>
              <a:ext uri="{FF2B5EF4-FFF2-40B4-BE49-F238E27FC236}">
                <a16:creationId xmlns:a16="http://schemas.microsoft.com/office/drawing/2014/main" id="{DD5687B8-5F8A-B75F-A0BF-7128E677CAD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>
            <a:extLst>
              <a:ext uri="{FF2B5EF4-FFF2-40B4-BE49-F238E27FC236}">
                <a16:creationId xmlns:a16="http://schemas.microsoft.com/office/drawing/2014/main" id="{9461574E-A98E-3831-D9B2-96901AA13C1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>
            <a:extLst>
              <a:ext uri="{FF2B5EF4-FFF2-40B4-BE49-F238E27FC236}">
                <a16:creationId xmlns:a16="http://schemas.microsoft.com/office/drawing/2014/main" id="{A5A47FF4-B93E-4C8D-B470-6DB1AB7C225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8DE98-461F-765A-7A05-9774C658BF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42CA00-9CB6-CBC6-F0EC-2A61FAC29CD8}"/>
              </a:ext>
            </a:extLst>
          </p:cNvPr>
          <p:cNvSpPr txBox="1"/>
          <p:nvPr/>
        </p:nvSpPr>
        <p:spPr>
          <a:xfrm>
            <a:off x="8718393" y="718426"/>
            <a:ext cx="3140082" cy="367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Response effector – 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FDI and Biceps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sz="1800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(0.14)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hard (0.07)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 force level - 20% MVA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1.5s DDL - speed pressure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128*8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s trials *8 blocks =85 min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256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trials</a:t>
            </a:r>
            <a:r>
              <a:rPr kumimoji="0" lang="en-IE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* 4 conditions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B88-5E54-230D-E141-F96777CA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BD525A-0ED6-6950-1171-7AE530A0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2" y="1833938"/>
            <a:ext cx="826104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326C-9C09-C2BA-DA67-91474F79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99" y="2135087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0A9-8207-AD8D-713D-5B7BB06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B2EC0-C6B0-7EB8-8154-1A8052B5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80" y="1933690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6627-6D4D-C883-768B-2C58A8E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27" y="2334591"/>
            <a:ext cx="4732713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11ACDF98-B4D7-8B0D-4C2E-4A2C883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F28E48F-9D33-D619-36CD-DD1C5A33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59" y="2618526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92E3A-41AE-E076-DBC3-C8BFAA34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20" y="886453"/>
            <a:ext cx="4033438" cy="3025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B96DA-D341-F5F4-5EF5-36E2C843C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2" y="3841552"/>
            <a:ext cx="3967452" cy="2975589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C72A92BF-407C-94BA-6A43-06EA8E18EC73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58C836CD-9A20-0392-2D3F-1B29337C3B84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4987042B-66C8-993B-6F7F-51BBAD1A1E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E0EA963-3B68-7CB1-5E36-BD7F0286573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7F863A39-E02D-788F-16BE-D8305680CF4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9C69D18E-D2A1-A1E4-7660-84D40D66A3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37BA47D6-B22F-7CBC-5089-C5DF19B62DF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BC2C950D-4715-3A30-CBFC-B1D4D6BC2CD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ACD11E96-D261-3CC5-2414-8ACA2714FBE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02C4B6F6-E995-F24D-F29F-0F48E174C08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0C706-E7B6-6A1F-63F0-A6CBDDACB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5E5A6-6F87-2DA2-FA35-81F5E0D7ED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152" y="0"/>
            <a:ext cx="3602119" cy="270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5BC3C-E81C-2401-DF0B-73B6E48E4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88759" y="40859"/>
            <a:ext cx="4561234" cy="8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07B-2F7E-5703-E5DE-D277298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D448C-4048-5721-4AB0-A1F86CE8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1953491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F733F-5062-E503-3A3E-64DDF6FF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06" y="1953491"/>
            <a:ext cx="4910051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5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9030-48CC-FC90-46DA-87FAE43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smooth-=10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E4C2-A653-900C-C14E-B8B8F22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55" y="2027021"/>
            <a:ext cx="5619404" cy="42145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B24D16-9EFD-D72F-58B2-9A62BB5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30" y="2027021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17159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809-CB7D-B8BA-AAD6-C8BFACD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37068-D55C-02FA-48B3-3485BD0C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3898" y="2058382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3E59B-D987-ED74-87DD-C048459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48" y="1471959"/>
            <a:ext cx="6273339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AA77-9DF4-E0FF-5C28-9EFC86046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8D28694E-25FB-F2EE-CD72-DF6448DEB27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9597E38F-1162-E122-A32E-39E5C5C600CE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4494FCF5-0C26-BFEE-EC9E-1B7D352A0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75179321-BEED-5FA3-39A3-78624A73BF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8FBCEF17-0898-CEC0-B33F-BD21B0C234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01D8A9B5-844E-87C4-D7E3-E6612ED2E4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FD0C3A50-F8D8-B606-76E2-138E5764DE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9E578891-5C9B-0057-C364-92324282D7C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8FC8C8C1-F14E-1590-8E5F-B74A741C47A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965CB551-9B09-A3CD-101A-C2238BBAC01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387C6A9-42DD-84EB-CFDD-E71428F74659}"/>
              </a:ext>
            </a:extLst>
          </p:cNvPr>
          <p:cNvSpPr txBox="1">
            <a:spLocks/>
          </p:cNvSpPr>
          <p:nvPr/>
        </p:nvSpPr>
        <p:spPr>
          <a:xfrm>
            <a:off x="1558065" y="747686"/>
            <a:ext cx="4335520" cy="542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delta-band oscillations (2–4Hz) in motor regions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predict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hand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Hand selection and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were influenced by the phase of delta oscillations at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target onset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brain excitability modulates action selection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,independent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of other decision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*(other paper) not symmetric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B707E-0C28-DF8C-6F6F-681F88118E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018" y="540557"/>
            <a:ext cx="6219982" cy="5374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35058-68C2-E16B-B8A1-9B108298EE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6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D844B7-D575-84EC-FBAF-8DF3F76B88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ITC for delta phase</a:t>
            </a:r>
            <a:b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7717B886-EC09-10E7-0250-73F966A9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6DE71033-11F3-D4AF-D508-7DEA6E4B700F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88198BEC-3F57-CCD1-084D-DEB7A2586726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DE5B99B2-69E6-2953-ED23-5539E5B572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4106F397-6D5B-4425-6741-8E603C0411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770AE39-E0FF-930A-F051-9AB0977A13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3958576B-2273-F1A2-CFC8-944228296B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B307E9F9-7513-67A9-C0B7-F63540CDD2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BC84BCCC-BC54-2F4C-748E-DAE10FF419F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02E4A3DD-D095-77A3-FAC1-12F5F5850F4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309BE7D7-B5CE-86A0-3CEF-A2EC224C4B0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0BDE3-04F3-96F7-2B84-F1192BB8C4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20CEF2-AF98-5E01-1722-5C84786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6631"/>
            <a:ext cx="8534400" cy="1507067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‘Delta’ – LRP results?</a:t>
            </a:r>
            <a:endParaRPr lang="en-I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E9BE16-971B-2514-9217-612CC3B08A6A}"/>
              </a:ext>
            </a:extLst>
          </p:cNvPr>
          <p:cNvSpPr txBox="1">
            <a:spLocks/>
          </p:cNvSpPr>
          <p:nvPr/>
        </p:nvSpPr>
        <p:spPr>
          <a:xfrm>
            <a:off x="1676400" y="174827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The scalp plot for FDI is clearly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wider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and BCP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narrower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(which strongly meet the hypo)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The Contralateral and ipsilateral patten is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inversed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compared to </a:t>
            </a:r>
            <a:r>
              <a:rPr lang="en-US" sz="2400" dirty="0" err="1">
                <a:solidFill>
                  <a:srgbClr val="000000"/>
                </a:solidFill>
                <a:latin typeface="Aptos" panose="020B0004020202020204" pitchFamily="34" charset="0"/>
              </a:rPr>
              <a:t>MuBeta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(C3/C4 plot) It start at same level and have same saturation point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(C3/C4 plot) The slope for the High/ low or FDI/BCP is different, and the diff between Contralateral and ipsilateral is observes after evidence onsite.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480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30A9EA15-5871-00CC-D66E-337ACE8D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87AFDF6-060D-7FA0-B6E9-E571000F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97" y="-44955"/>
            <a:ext cx="4691621" cy="3518716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06EF83A5-DF3A-41D5-C446-68C16AF9AA05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9F684E2B-CED2-63E1-B59A-A678CD04BC96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93497ECB-F3BC-3725-71BB-45B91562D4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9EA9509-684D-CDC9-6CE0-FD43FD7E47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72DD7C7-5A77-4F70-422A-43C3756F66A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8F50C9F-F985-300B-A912-1EA178E1D5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449CFF82-CE68-B9CA-6734-E97214CD90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8B9B303-A9A3-FC9E-18F3-38CEBC2AB1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68761F8E-DDE6-0420-0379-FC90F1C4D7A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D33E3E1C-0B36-D49F-E573-CFBEEDD137D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657AA-8ABB-2B1B-CB32-922827B60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077F257-9608-B5A4-39E9-5FA5975BCF1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861" t="6744"/>
          <a:stretch/>
        </p:blipFill>
        <p:spPr>
          <a:xfrm>
            <a:off x="2421499" y="194887"/>
            <a:ext cx="4144168" cy="314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6CBA1-71DE-6C7C-7692-D331A581FE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9786" y="4076939"/>
            <a:ext cx="3299932" cy="24749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333CF-515F-A918-A5B2-B643CB53EE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283" y="3517319"/>
            <a:ext cx="5755295" cy="3031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07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/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781C4-FFFE-D91A-7B2B-2D43DE5C9A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66BF0-0181-0B87-166F-423A01251A7C}"/>
              </a:ext>
            </a:extLst>
          </p:cNvPr>
          <p:cNvSpPr txBox="1"/>
          <p:nvPr/>
        </p:nvSpPr>
        <p:spPr>
          <a:xfrm>
            <a:off x="1826406" y="250195"/>
            <a:ext cx="616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IE" sz="2400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Something new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D4ABA-9CD5-812C-E116-2D31744E8C42}"/>
              </a:ext>
            </a:extLst>
          </p:cNvPr>
          <p:cNvSpPr txBox="1"/>
          <p:nvPr/>
        </p:nvSpPr>
        <p:spPr>
          <a:xfrm>
            <a:off x="1934123" y="1337365"/>
            <a:ext cx="9351133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Auto EEG preprocessing pipeline – test and ready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EMG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postprocessing pipeline</a:t>
            </a:r>
            <a:r>
              <a:rPr lang="en-IE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: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linear envelope (ENV) (RMS method)</a:t>
            </a: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Fuzzy Entropy (Z-score to balance noise )</a:t>
            </a: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EMG valid check manual pipeline  (also for count partial burst)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New EMG onsite Lock in addition to SL,RL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LMM model for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</a:t>
            </a:r>
            <a:r>
              <a:rPr lang="en-IE" sz="2000" dirty="0" err="1">
                <a:solidFill>
                  <a:schemeClr val="bg2">
                    <a:lumMod val="10000"/>
                  </a:schemeClr>
                </a:solidFill>
                <a:latin typeface="+mn-lt"/>
              </a:rPr>
              <a:t>ehaviour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analysis</a:t>
            </a:r>
            <a:endParaRPr lang="en-US" sz="2000" kern="1200" dirty="0">
              <a:solidFill>
                <a:sysClr val="windowText" lastClr="000000"/>
              </a:solidFill>
              <a:latin typeface="+mn-lt"/>
              <a:ea typeface="+mj-ea"/>
              <a:cs typeface="+mj-cs"/>
            </a:endParaRP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‘Delta’ </a:t>
            </a: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– LRP</a:t>
            </a:r>
          </a:p>
        </p:txBody>
      </p:sp>
    </p:spTree>
    <p:extLst>
      <p:ext uri="{BB962C8B-B14F-4D97-AF65-F5344CB8AC3E}">
        <p14:creationId xmlns:p14="http://schemas.microsoft.com/office/powerpoint/2010/main" val="3922517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9DBFA9-7205-1B69-5F53-577780F1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24" y="2701157"/>
            <a:ext cx="4736663" cy="355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009C5-F898-2F92-80C9-A84976C6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48510-1F37-0121-6D33-37F24C66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41537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93689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4B4C-4C80-214A-731F-5FC6CC8F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3EA1B-3B8D-51DE-89D3-FC9ECF5A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46" y="2154619"/>
            <a:ext cx="5171089" cy="387831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8666D-5C7C-FD26-DF42-6CDFE3DF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9145" y="191810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82914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D71-A58B-EBC1-30EC-540BF77A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7FE5D-A420-3417-2BBD-D986E1302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6842" y="2062625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887D4-2346-FEF5-C45E-D69ACC77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92" y="2259721"/>
            <a:ext cx="5276193" cy="39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6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1BE6B7C5-0B3C-856B-22BB-7EF715A2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14BA9-A65B-1255-1B0C-B22199D5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0" y="-60359"/>
            <a:ext cx="5132935" cy="3849701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48AB4F9-F5A0-D8B5-898C-AC5690B0B222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B32DB192-A053-E5F2-B7CD-F18B4BAE834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81ED7981-5F72-17B8-018F-4B5DB7E6E1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57F96C76-C77F-06E7-0FCC-7D2FF58B11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AEA17CB-CB47-7CF5-6F0A-B7374134A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1A525D37-23AD-2593-1A7D-90CE6AB6B7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C5A92C0A-23E9-9C22-0924-13D9D3E22E4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E5A2EA4B-7802-862C-D08D-DBEA13EF74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18C50CAF-3094-525D-A8D6-DDC5FC9DF8C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CF2514B9-E179-C52B-A970-31F3A28138A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FE2C8-6AAB-DD10-D140-508FC05A97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A15612E-52CC-E4CF-E32A-25093D7B75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315" y="2392876"/>
            <a:ext cx="7308685" cy="3849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8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7A1D5EA-37DE-D433-8684-944A5AC3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662B6CA-5B50-7CF5-F2B3-3AF90D2B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12" y="1508202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E7F3BFFD-CA89-09EF-32EB-4EEEC623F6F0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2881EB1B-914E-B143-5B93-7A7725027C70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FC761A82-3B0B-A344-9943-875C658FE7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993ADEE1-728C-BCD3-7562-C411758BF0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3F617B3-95F4-619D-4088-DCFC1EB06B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98901525-5A2D-EB0F-07CE-81D9D898CF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2653ED9A-4AB9-EF4A-189E-2CB4F7A529E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4EEC4D88-95B2-C5E5-3C6C-D82FFB9CDD8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D0089CCF-4597-F373-C747-BBAC0964E87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C4D008DA-2C76-CD15-9054-B21794AFEB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A9D21-2A25-99A2-8619-B2E06CC4A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22A45-144D-86E6-BB1E-16C3460E2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6361" r="16327"/>
          <a:stretch/>
        </p:blipFill>
        <p:spPr>
          <a:xfrm>
            <a:off x="8537768" y="1608707"/>
            <a:ext cx="3546458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34938F92-33E3-FF78-2F8D-FA68F5A4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D293B4E-439C-F2B5-8C20-227F5C7A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82" y="1408795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2DC3060F-80D9-175A-1DDF-32CC80AEEC1B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88C703B7-8DAF-25B1-C828-953CBD6E05BB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050A86C7-0D50-2963-F3E6-C5EED8077A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B887D61-43C0-A02A-E577-C7DA5D2E2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DFBA3A88-9EE1-3CD1-8F69-6AC40AA1B2D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E81F6CE4-CCEA-9736-824A-FDC09972700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6644EE31-2E6E-B172-B10F-D59D7A51BC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261E162A-16ED-A300-2099-FD18055005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209901DF-00E1-C280-393A-D05A33B5B46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3B13CB95-B292-40D3-4336-F42C8FABC5B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997D2-10E9-992A-6F8F-D14793645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30DEB-EEFE-31F5-CC5C-398DF7B0F1B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2673" r="14226"/>
          <a:stretch/>
        </p:blipFill>
        <p:spPr>
          <a:xfrm>
            <a:off x="8653963" y="1691007"/>
            <a:ext cx="3497622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6AE5F766-8C6A-4DDE-6C23-6795B2E1F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D7D015DE-7EA6-E96A-11A2-10AB2480B316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F0BFD705-3412-262D-5088-70973D8EC04B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83448CE-0337-5B0F-01A0-807C30199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EB8FB386-5A9E-2C26-BFB8-CD34683A83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A76571DA-2168-4D46-695E-551F8E63BC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9676DBBD-E0EF-721F-EC4C-EEFA2913BF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C9260EA1-71E0-9BAD-F478-FAB307580E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2F006657-28EB-628B-A388-EEC61441E07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201AD532-AB6E-ABAD-3CD5-7F20562A198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0D86CB47-F3F8-873E-BFE8-D487CF46F72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F5741-9703-1137-F5D4-43178BA256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403" y="-767"/>
            <a:ext cx="1645439" cy="38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791B5-82D6-BA83-2D40-13D252788FBD}"/>
              </a:ext>
            </a:extLst>
          </p:cNvPr>
          <p:cNvSpPr>
            <a:spLocks noGrp="1"/>
          </p:cNvSpPr>
          <p:nvPr/>
        </p:nvSpPr>
        <p:spPr>
          <a:xfrm>
            <a:off x="1727904" y="450772"/>
            <a:ext cx="8407332" cy="908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3200" dirty="0">
                <a:solidFill>
                  <a:sysClr val="windowText" lastClr="000000"/>
                </a:solidFill>
                <a:latin typeface="Aptos Display" panose="02110004020202020204"/>
              </a:rPr>
              <a:t>‘R</a:t>
            </a:r>
            <a:r>
              <a:rPr kumimoji="0" lang="en-IE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esults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’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3E5504-276B-DFA4-A547-A199EBBA7E70}"/>
              </a:ext>
            </a:extLst>
          </p:cNvPr>
          <p:cNvSpPr>
            <a:spLocks noGrp="1"/>
          </p:cNvSpPr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 Same sensory input (SSVEP)</a:t>
            </a: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More medial areas of the motor corte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</a:t>
            </a:r>
            <a:r>
              <a:rPr lang="en-US" altLang="zh-CN" sz="1900" kern="1200" dirty="0">
                <a:solidFill>
                  <a:prstClr val="black"/>
                </a:solidFill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1900" kern="1200" dirty="0">
                <a:solidFill>
                  <a:prstClr val="black"/>
                </a:solidFill>
                <a:ea typeface="+mn-ea"/>
                <a:cs typeface="+mn-cs"/>
              </a:rPr>
              <a:t>monotonically decrease 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CPP; MB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8EB735D-95FF-BE59-1FD3-9FAD6D6CA1A9}"/>
              </a:ext>
            </a:extLst>
          </p:cNvPr>
          <p:cNvGraphicFramePr/>
          <p:nvPr/>
        </p:nvGraphicFramePr>
        <p:xfrm>
          <a:off x="7804600" y="405078"/>
          <a:ext cx="2273187" cy="358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7E41EB-BFA5-D7B2-CD07-21C068B9CB24}"/>
              </a:ext>
            </a:extLst>
          </p:cNvPr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BCP=FDI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BCP=FDI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B04B7-9E6C-1950-73CA-D9DFF89C0863}"/>
              </a:ext>
            </a:extLst>
          </p:cNvPr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0CD0D-EF2E-3FC7-F817-ABC48AC19274}"/>
              </a:ext>
            </a:extLst>
          </p:cNvPr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BCP&lt;FDI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BCP&gt;FDI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04A03-AE87-52BE-6FCB-FCDCD864960A}"/>
              </a:ext>
            </a:extLst>
          </p:cNvPr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72241-B1E9-4AAC-97C7-81B15D0FF6A2}"/>
              </a:ext>
            </a:extLst>
          </p:cNvPr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05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less connection 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A31C0-DA5C-6500-EE83-C836001359FB}"/>
              </a:ext>
            </a:extLst>
          </p:cNvPr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EE599-5A0F-0895-4975-4E2503403667}"/>
              </a:ext>
            </a:extLst>
          </p:cNvPr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63346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D0909FBE-12AD-4622-9144-A71FFE47336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B428D4AA-4386-4A58-BE3C-1D4C79F6D983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DCA1F50A-7D06-4E55-A89D-5E7A7D5859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62CDF204-397B-4CCA-A906-B977489F0C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05D8B2B9-3A1F-457A-8EC4-A5D9A8824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B4159CB5-4A54-4EEF-8246-076A35CEA1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A864BB52-E454-40A9-955D-B172917544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3E5B4C99-DDEB-4820-A352-CD6CB9A9E79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E10A3CD4-735D-4AB9-9692-114B5A2E295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CBBEE375-6839-414B-980A-84E1A2205E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35A6FB-10DA-2E8B-EF6E-F7B58EF7D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9529" y="2042497"/>
            <a:ext cx="8703743" cy="44606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36183-84CB-48B8-C67F-FDD409E8B6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7957" y="256377"/>
            <a:ext cx="6749319" cy="16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2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/>
          <p:nvPr/>
        </p:nvSpPr>
        <p:spPr>
          <a:xfrm>
            <a:off x="847325" y="6008159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9"/>
          <p:cNvSpPr/>
          <p:nvPr/>
        </p:nvSpPr>
        <p:spPr>
          <a:xfrm rot="10800000">
            <a:off x="-24073" y="-486487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4" name="Google Shape;534;p19" descr="Group brainstorm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42" y="65917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 descr="Open book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09" y="101204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 descr="Bullsey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129" y="184506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9" descr="Lights On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290" y="273689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9" descr="Contrac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475" y="3571041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9" descr="Cour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147" y="439097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 descr="Hamburger Menu Icon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9023" y="6099857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6197" y="5216258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F9597-C4EF-153A-5B6B-C5EF2E2C6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037" y="4089842"/>
            <a:ext cx="3914963" cy="2746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DF16E-F546-1FFF-1C77-6ECF77F40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653" y="1268069"/>
            <a:ext cx="10516511" cy="42492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9751AF-1277-708D-73D2-F17040E94D5A}"/>
              </a:ext>
            </a:extLst>
          </p:cNvPr>
          <p:cNvSpPr txBox="1">
            <a:spLocks/>
          </p:cNvSpPr>
          <p:nvPr/>
        </p:nvSpPr>
        <p:spPr>
          <a:xfrm>
            <a:off x="1419291" y="15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Ref</a:t>
            </a:r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erence</a:t>
            </a:r>
            <a:endParaRPr kumimoji="0" lang="en-IE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33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1618F2CE-E198-450A-BBF0-0E749BF3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,800+ Before And After Stock Illustrations, Royalty-Free Vector Graphics &amp;  Clip Art - iStock | Before and after face, Before and after weight loss,  Before and after house">
            <a:extLst>
              <a:ext uri="{FF2B5EF4-FFF2-40B4-BE49-F238E27FC236}">
                <a16:creationId xmlns:a16="http://schemas.microsoft.com/office/drawing/2014/main" id="{8B82DFBE-6E10-BA34-D005-5FC28371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33" y="-268565"/>
            <a:ext cx="11126168" cy="712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55A617-9296-9B36-8F51-84D0BAB9C808}"/>
              </a:ext>
            </a:extLst>
          </p:cNvPr>
          <p:cNvSpPr/>
          <p:nvPr/>
        </p:nvSpPr>
        <p:spPr>
          <a:xfrm>
            <a:off x="1552996" y="1355038"/>
            <a:ext cx="4399084" cy="27591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41FE4C8D-5F7E-61CF-773B-731AF9E9BBCB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4F10FBF7-1809-245C-D926-F3F2F73B18F7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1FCA8B6-54C2-8155-6B6A-1FB3AABD4D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150D0B51-606F-5FF8-AF31-E23BDE8C94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17CDC719-E35A-C7E8-5946-C63CEFCC91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68B5EB8B-6247-9D7C-CF42-40BF63FEA0F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280D28EA-9982-571B-9060-80B37AF91C3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2B0A5F3-A598-E293-FF1F-53DC58DA789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27A7488A-29C6-538C-2297-74EA296A355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084144B7-04B0-2BB8-5A2B-8B1E57836AB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15D58-3480-E438-4B6B-6D2C0187F8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pic>
        <p:nvPicPr>
          <p:cNvPr id="2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B2999020-DF3F-E32A-C6A5-EBDC68F8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34" y="4185879"/>
            <a:ext cx="4355687" cy="23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DC106-11EE-F174-BBCF-4A5B4CD04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2582" y="1693405"/>
            <a:ext cx="4867868" cy="3650901"/>
          </a:xfrm>
          <a:prstGeom prst="rect">
            <a:avLst/>
          </a:prstGeom>
        </p:spPr>
      </p:pic>
      <p:pic>
        <p:nvPicPr>
          <p:cNvPr id="7" name="图片 23">
            <a:extLst>
              <a:ext uri="{FF2B5EF4-FFF2-40B4-BE49-F238E27FC236}">
                <a16:creationId xmlns:a16="http://schemas.microsoft.com/office/drawing/2014/main" id="{2CB3CFCA-C519-BD78-3100-158EDAEBE2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1268605"/>
            <a:ext cx="4681469" cy="2881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53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AFCE9E85-7D87-3C93-10C7-642C6B96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B512E1E4-AB1C-6474-6A59-86FE3D1B3B43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D59B8E3D-0D94-1C61-3632-C1CD3C04A12F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7F9258A-D829-F3C8-3859-3884CA9958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8B993F5F-BE01-992B-27BB-76C08FC5AA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7EEB84F1-C80D-092C-4A11-59F37F4077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09139AC1-8A13-203D-5211-E61FA87B62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8F35FE6D-7E0A-4193-F2DC-3BAE318BE46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C7A41EA-30B4-8BFF-8B3C-C5CEE964CFE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D62A9768-B78B-05FD-10A6-354A53B33CE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FF1A3966-FF9E-5E41-408B-1D962F13676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32ACE-552A-8A39-EB99-48D05F23B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0ED92E5-ADD0-2019-7C53-15EE53541DAC}"/>
              </a:ext>
            </a:extLst>
          </p:cNvPr>
          <p:cNvGrpSpPr/>
          <p:nvPr/>
        </p:nvGrpSpPr>
        <p:grpSpPr>
          <a:xfrm>
            <a:off x="2014932" y="157377"/>
            <a:ext cx="8310771" cy="4179826"/>
            <a:chOff x="3436800" y="401749"/>
            <a:chExt cx="8310771" cy="4179826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C3BBBF73-C9F4-8383-6380-265795CB6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24085"/>
            <a:stretch/>
          </p:blipFill>
          <p:spPr>
            <a:xfrm>
              <a:off x="3436800" y="401749"/>
              <a:ext cx="8310771" cy="417982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CD3E55-5931-6D18-5346-4F8E92178083}"/>
                </a:ext>
              </a:extLst>
            </p:cNvPr>
            <p:cNvCxnSpPr/>
            <p:nvPr/>
          </p:nvCxnSpPr>
          <p:spPr>
            <a:xfrm flipV="1">
              <a:off x="10798233" y="3287684"/>
              <a:ext cx="0" cy="594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33ABB8-A16C-A171-6B41-E41974EE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1058697" y="1299557"/>
              <a:ext cx="0" cy="4461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835920-9574-9B12-A282-F0CD82232E5A}"/>
                </a:ext>
              </a:extLst>
            </p:cNvPr>
            <p:cNvCxnSpPr/>
            <p:nvPr/>
          </p:nvCxnSpPr>
          <p:spPr>
            <a:xfrm flipV="1">
              <a:off x="8448502" y="3287684"/>
              <a:ext cx="0" cy="594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34F444-BCF4-4778-798A-621FBB533F89}"/>
                </a:ext>
              </a:extLst>
            </p:cNvPr>
            <p:cNvSpPr txBox="1"/>
            <p:nvPr/>
          </p:nvSpPr>
          <p:spPr>
            <a:xfrm>
              <a:off x="10864734" y="950365"/>
              <a:ext cx="51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RL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3142FE-4690-2ECE-085D-56F705F229DC}"/>
                </a:ext>
              </a:extLst>
            </p:cNvPr>
            <p:cNvSpPr txBox="1"/>
            <p:nvPr/>
          </p:nvSpPr>
          <p:spPr>
            <a:xfrm>
              <a:off x="10607039" y="3990188"/>
              <a:ext cx="63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EOL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FB79F-CF6B-C3DA-97A8-4F7DBC57414B}"/>
                </a:ext>
              </a:extLst>
            </p:cNvPr>
            <p:cNvSpPr txBox="1"/>
            <p:nvPr/>
          </p:nvSpPr>
          <p:spPr>
            <a:xfrm>
              <a:off x="8298872" y="3882044"/>
              <a:ext cx="51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SL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AA3614-04B7-28C6-6B69-597167F18882}"/>
              </a:ext>
            </a:extLst>
          </p:cNvPr>
          <p:cNvSpPr txBox="1"/>
          <p:nvPr/>
        </p:nvSpPr>
        <p:spPr>
          <a:xfrm>
            <a:off x="2215922" y="3757433"/>
            <a:ext cx="61063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IE" sz="1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nondecision time 300-400ms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1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sensory delays (220ms)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1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motor delays (80ms)</a:t>
            </a:r>
            <a:endParaRPr lang="en-IE" sz="14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8ED18-4D48-813F-CD15-4C086902FDB1}"/>
              </a:ext>
            </a:extLst>
          </p:cNvPr>
          <p:cNvSpPr txBox="1"/>
          <p:nvPr/>
        </p:nvSpPr>
        <p:spPr>
          <a:xfrm>
            <a:off x="1690017" y="4707441"/>
            <a:ext cx="45816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When coherence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Drift rate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Partial bursts number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 ⬆ </a:t>
            </a:r>
            <a:endParaRPr lang="en-IE" altLang="zh-CN" sz="2200" kern="1200" dirty="0">
              <a:solidFill>
                <a:prstClr val="black"/>
              </a:solidFill>
              <a:highlight>
                <a:srgbClr val="FFFFFF"/>
              </a:highlight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F</a:t>
            </a: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irst partial burst time 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⬆</a:t>
            </a:r>
            <a:endParaRPr lang="en-IE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9F748C-6D3D-7A47-CFBE-8E7A5F1C3879}"/>
              </a:ext>
            </a:extLst>
          </p:cNvPr>
          <p:cNvGrpSpPr/>
          <p:nvPr/>
        </p:nvGrpSpPr>
        <p:grpSpPr>
          <a:xfrm>
            <a:off x="7605914" y="3662328"/>
            <a:ext cx="2634412" cy="1719988"/>
            <a:chOff x="7026634" y="4692630"/>
            <a:chExt cx="2634412" cy="17199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43E2D2-BA00-08CF-F095-1C923A72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6634" y="4692630"/>
              <a:ext cx="2634412" cy="1719988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36B56A-9DF3-6CEC-219E-8B92F7C49F52}"/>
                </a:ext>
              </a:extLst>
            </p:cNvPr>
            <p:cNvCxnSpPr>
              <a:cxnSpLocks/>
            </p:cNvCxnSpPr>
            <p:nvPr/>
          </p:nvCxnSpPr>
          <p:spPr>
            <a:xfrm>
              <a:off x="8757989" y="5423939"/>
              <a:ext cx="0" cy="5528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2DBE60-DF6E-34F8-4B7A-94F999C36077}"/>
                </a:ext>
              </a:extLst>
            </p:cNvPr>
            <p:cNvSpPr txBox="1"/>
            <p:nvPr/>
          </p:nvSpPr>
          <p:spPr>
            <a:xfrm>
              <a:off x="8555177" y="4914623"/>
              <a:ext cx="63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EOL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88DAA3-8498-90F6-D92A-F56D872519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3518" y="5175930"/>
              <a:ext cx="838775" cy="315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D95498-8242-DEA0-6D6E-B6F006255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7788" y="5234833"/>
              <a:ext cx="494255" cy="4655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0661378-C700-E779-8C87-03CA28139593}"/>
              </a:ext>
            </a:extLst>
          </p:cNvPr>
          <p:cNvSpPr txBox="1"/>
          <p:nvPr/>
        </p:nvSpPr>
        <p:spPr>
          <a:xfrm>
            <a:off x="6181621" y="5203867"/>
            <a:ext cx="609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Why EOL</a:t>
            </a:r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？</a:t>
            </a:r>
            <a:r>
              <a:rPr lang="en-IE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- focus on </a:t>
            </a:r>
            <a:r>
              <a:rPr lang="en-US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PMT </a:t>
            </a:r>
            <a:r>
              <a:rPr lang="en-IE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E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MT</a:t>
            </a:r>
          </a:p>
          <a:p>
            <a:r>
              <a:rPr lang="en-IE" sz="18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                    -precise decision commitment time</a:t>
            </a:r>
            <a:endParaRPr lang="en-IE" sz="18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1C179-28C1-342B-1E9F-DCC3C0F538F3}"/>
              </a:ext>
            </a:extLst>
          </p:cNvPr>
          <p:cNvSpPr txBox="1"/>
          <p:nvPr/>
        </p:nvSpPr>
        <p:spPr>
          <a:xfrm>
            <a:off x="5346134" y="3543664"/>
            <a:ext cx="63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highlight>
                  <a:srgbClr val="FFFF00"/>
                </a:highlight>
              </a:rPr>
              <a:t>EOL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2F04EF-4F1B-F744-E48C-AA11437266DB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630274" y="3216059"/>
            <a:ext cx="31743" cy="327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7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5EAE09BB-BF46-1955-D262-3A4C2048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0EA23D22-78C2-1C90-A4E9-5BBA79CBC284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931C5641-8084-84A9-4FBD-338040FF9BCD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02E4AB34-3CE2-51F2-CD2B-2686B5600C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6AD9B07E-1EAF-850F-E81C-1EC3768E2F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989F801A-6FB0-F6DC-EF9F-5D240A9374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0146E1B7-692E-C5C6-1ECC-1C55FEAF97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4FD7391F-57AB-9D62-9917-43CBBE0B3E7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9B9023EE-CEE5-B2DF-3AC7-E9B1D1C5B9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8BCDEFF0-3173-DAF9-C2BA-D8238685719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E05C37D2-B498-30A0-42A7-DFA86B195DE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759AE-C4A3-2515-B399-59D045B1CF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F12D38-DCFD-7112-7900-B06EB4519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7350" y="77075"/>
            <a:ext cx="7560326" cy="658058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ACC54A4-19E3-2111-56A3-8BCA13462E5C}"/>
              </a:ext>
            </a:extLst>
          </p:cNvPr>
          <p:cNvSpPr txBox="1">
            <a:spLocks/>
          </p:cNvSpPr>
          <p:nvPr/>
        </p:nvSpPr>
        <p:spPr>
          <a:xfrm>
            <a:off x="8239442" y="1849748"/>
            <a:ext cx="3952558" cy="1517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Decision making model type</a:t>
            </a:r>
          </a:p>
        </p:txBody>
      </p:sp>
    </p:spTree>
    <p:extLst>
      <p:ext uri="{BB962C8B-B14F-4D97-AF65-F5344CB8AC3E}">
        <p14:creationId xmlns:p14="http://schemas.microsoft.com/office/powerpoint/2010/main" val="187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52DC1E2D-1C3C-7FAF-4B05-4A7DCBCA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54C24DDC-9117-7D64-8C96-08B00E3D7E12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14337AE1-BEC4-31F3-381C-5251F9A49882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167F2D64-2EE8-6A7C-1837-F731F193AF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486FD177-A947-714B-9555-FDE4A6E4BE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A04AFA84-EC5C-8906-B023-21C149EF04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DBE036FA-83FF-664A-4EA1-3FBAFC65B1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9AC56CBC-BAA7-E0DE-A7B1-C340C211AE3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75CCA2C-0A8D-7BDB-8FB9-0470638AE7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D2D08D92-9CC0-C54F-B1BA-23049048D1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B92053FA-67F1-9A24-945E-9A383E80096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5CCC4-E311-7084-6429-00FDE2AB3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403" y="-767"/>
            <a:ext cx="1645439" cy="38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0AE7B-6602-BD14-CB2F-C4664CB6A983}"/>
              </a:ext>
            </a:extLst>
          </p:cNvPr>
          <p:cNvSpPr>
            <a:spLocks noGrp="1"/>
          </p:cNvSpPr>
          <p:nvPr/>
        </p:nvSpPr>
        <p:spPr>
          <a:xfrm>
            <a:off x="1727904" y="450772"/>
            <a:ext cx="8407332" cy="908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3200" dirty="0">
                <a:solidFill>
                  <a:sysClr val="windowText" lastClr="000000"/>
                </a:solidFill>
                <a:latin typeface="Aptos Display" panose="02110004020202020204"/>
              </a:rPr>
              <a:t>‘R</a:t>
            </a:r>
            <a:r>
              <a:rPr kumimoji="0" lang="en-IE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esults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’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A3769A-28B4-BFD9-272F-C572045EFB6B}"/>
              </a:ext>
            </a:extLst>
          </p:cNvPr>
          <p:cNvSpPr>
            <a:spLocks noGrp="1"/>
          </p:cNvSpPr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 Same sensory input (SSVEP)</a:t>
            </a: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More medial areas of the motor corte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</a:t>
            </a:r>
            <a:r>
              <a:rPr lang="en-US" altLang="zh-CN" sz="1900" kern="1200" dirty="0">
                <a:solidFill>
                  <a:prstClr val="black"/>
                </a:solidFill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1900" kern="1200" dirty="0">
                <a:solidFill>
                  <a:prstClr val="black"/>
                </a:solidFill>
                <a:ea typeface="+mn-ea"/>
                <a:cs typeface="+mn-cs"/>
              </a:rPr>
              <a:t>monotonically decrease 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CPP; MB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162505-5078-96E7-575C-C57623958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541036"/>
              </p:ext>
            </p:extLst>
          </p:nvPr>
        </p:nvGraphicFramePr>
        <p:xfrm>
          <a:off x="7804600" y="405078"/>
          <a:ext cx="2273187" cy="358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6413AD-4D32-6206-1D93-5B5563AA2526}"/>
              </a:ext>
            </a:extLst>
          </p:cNvPr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BCP=FDI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BCP=FDI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8EF9-C888-78F3-EE52-653F2A3793B8}"/>
              </a:ext>
            </a:extLst>
          </p:cNvPr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E9790-3C46-2CDD-4C13-EAF44979FF25}"/>
              </a:ext>
            </a:extLst>
          </p:cNvPr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BCP&lt;FDI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BCP&gt;FDI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F13EC-2F80-991C-A05C-334990046926}"/>
              </a:ext>
            </a:extLst>
          </p:cNvPr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9D052-43B5-00F6-9E9B-175E76BCA033}"/>
              </a:ext>
            </a:extLst>
          </p:cNvPr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05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less connection 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D8A8D-2B14-CFB4-B69B-FAD59BFCC5DF}"/>
              </a:ext>
            </a:extLst>
          </p:cNvPr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DBD6-A4A3-7F14-4637-E59C7BC1D178}"/>
              </a:ext>
            </a:extLst>
          </p:cNvPr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01568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3529</Words>
  <Application>Microsoft Office PowerPoint</Application>
  <PresentationFormat>Widescreen</PresentationFormat>
  <Paragraphs>377</Paragraphs>
  <Slides>59</Slides>
  <Notes>50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Century Gothic</vt:lpstr>
      <vt:lpstr>Calibri</vt:lpstr>
      <vt:lpstr>Arial</vt:lpstr>
      <vt:lpstr>Aptos</vt:lpstr>
      <vt:lpstr>Noto Sans Symbols</vt:lpstr>
      <vt:lpstr>等线</vt:lpstr>
      <vt:lpstr>Wingdings</vt:lpstr>
      <vt:lpstr>Menlo</vt:lpstr>
      <vt:lpstr>Aptos Display</vt:lpstr>
      <vt:lpstr>Söhne</vt:lpstr>
      <vt:lpstr>Slice</vt:lpstr>
      <vt:lpstr>The influence of response effector on decision 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EMG onsite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MuBeta_SL_HL.mat</vt:lpstr>
      <vt:lpstr>MuBeta_RL_HL.mat</vt:lpstr>
      <vt:lpstr>MuBeta_EOL_HL.mat</vt:lpstr>
      <vt:lpstr>PowerPoint Presentation</vt:lpstr>
      <vt:lpstr>PowerPoint Presentation</vt:lpstr>
      <vt:lpstr>PowerPoint Presentation</vt:lpstr>
      <vt:lpstr>MuBeta_RL_FDIBCP.mat</vt:lpstr>
      <vt:lpstr>MuBeta_EOL_FDIBCP.mat</vt:lpstr>
      <vt:lpstr>LRP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smooth-=10</vt:lpstr>
      <vt:lpstr>PowerPoint Presentation</vt:lpstr>
      <vt:lpstr>PowerPoint Presentation</vt:lpstr>
      <vt:lpstr>ITC for delta phase </vt:lpstr>
      <vt:lpstr>‘Delta’ – LRP results?</vt:lpstr>
      <vt:lpstr>PowerPoint Presentation</vt:lpstr>
      <vt:lpstr>Delta_SL_HL.mat</vt:lpstr>
      <vt:lpstr>Delta_RL_HL.mat</vt:lpstr>
      <vt:lpstr>Delta_EOL_HL.mat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PANDEMIC VACCINE ADMINISTRATION IN LOW RESOURCE SETTINGS</dc:title>
  <dc:creator>童樑</dc:creator>
  <cp:lastModifiedBy>Liang Tong</cp:lastModifiedBy>
  <cp:revision>153</cp:revision>
  <dcterms:created xsi:type="dcterms:W3CDTF">2021-10-14T18:55:06Z</dcterms:created>
  <dcterms:modified xsi:type="dcterms:W3CDTF">2024-11-10T13:48:58Z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